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handoutMasterIdLst>
    <p:handoutMasterId r:id="rId14"/>
  </p:handoutMasterIdLst>
  <p:sldIdLst>
    <p:sldId id="256" r:id="rId2"/>
    <p:sldId id="406" r:id="rId3"/>
    <p:sldId id="306" r:id="rId4"/>
    <p:sldId id="407" r:id="rId5"/>
    <p:sldId id="408" r:id="rId6"/>
    <p:sldId id="409" r:id="rId7"/>
    <p:sldId id="410" r:id="rId8"/>
    <p:sldId id="411" r:id="rId9"/>
    <p:sldId id="412" r:id="rId10"/>
    <p:sldId id="366" r:id="rId11"/>
    <p:sldId id="261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dney, Dana" initials="SD" lastIdx="4" clrIdx="0"/>
  <p:cmAuthor id="1" name="Raoul Bain" initials="RB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5878" autoAdjust="0"/>
  </p:normalViewPr>
  <p:slideViewPr>
    <p:cSldViewPr>
      <p:cViewPr varScale="1">
        <p:scale>
          <a:sx n="86" d="100"/>
          <a:sy n="86" d="100"/>
        </p:scale>
        <p:origin x="33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367" cy="466088"/>
          </a:xfrm>
          <a:prstGeom prst="rect">
            <a:avLst/>
          </a:prstGeom>
        </p:spPr>
        <p:txBody>
          <a:bodyPr vert="horz" lIns="91118" tIns="45559" rIns="91118" bIns="4555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456" y="0"/>
            <a:ext cx="3037366" cy="466088"/>
          </a:xfrm>
          <a:prstGeom prst="rect">
            <a:avLst/>
          </a:prstGeom>
        </p:spPr>
        <p:txBody>
          <a:bodyPr vert="horz" lIns="91118" tIns="45559" rIns="91118" bIns="45559" rtlCol="0"/>
          <a:lstStyle>
            <a:lvl1pPr algn="r">
              <a:defRPr sz="1200"/>
            </a:lvl1pPr>
          </a:lstStyle>
          <a:p>
            <a:r>
              <a:rPr lang="en-CA" dirty="0"/>
              <a:t>2016-11-19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3"/>
            <a:ext cx="3037367" cy="466088"/>
          </a:xfrm>
          <a:prstGeom prst="rect">
            <a:avLst/>
          </a:prstGeom>
        </p:spPr>
        <p:txBody>
          <a:bodyPr vert="horz" lIns="91118" tIns="45559" rIns="91118" bIns="4555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456" y="8830313"/>
            <a:ext cx="3037366" cy="466088"/>
          </a:xfrm>
          <a:prstGeom prst="rect">
            <a:avLst/>
          </a:prstGeom>
        </p:spPr>
        <p:txBody>
          <a:bodyPr vert="horz" lIns="91118" tIns="45559" rIns="91118" bIns="45559" rtlCol="0" anchor="b"/>
          <a:lstStyle>
            <a:lvl1pPr algn="r">
              <a:defRPr sz="1200"/>
            </a:lvl1pPr>
          </a:lstStyle>
          <a:p>
            <a:fld id="{4A6CF084-E0AB-4860-B0EC-5250F9301F7A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774288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5" tIns="46582" rIns="93165" bIns="46582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5" tIns="46582" rIns="93165" bIns="46582" rtlCol="0"/>
          <a:lstStyle>
            <a:lvl1pPr algn="r">
              <a:defRPr sz="1200"/>
            </a:lvl1pPr>
          </a:lstStyle>
          <a:p>
            <a:r>
              <a:rPr lang="en-CA" dirty="0"/>
              <a:t>2016-11-19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2" rIns="93165" bIns="46582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65" tIns="46582" rIns="93165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65" tIns="46582" rIns="93165" bIns="46582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65" tIns="46582" rIns="93165" bIns="46582" rtlCol="0" anchor="b"/>
          <a:lstStyle>
            <a:lvl1pPr algn="r">
              <a:defRPr sz="1200"/>
            </a:lvl1pPr>
          </a:lstStyle>
          <a:p>
            <a:fld id="{DFFE7D08-4AFD-45EC-8693-3887E1237625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011233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CA" dirty="0"/>
              <a:t>2016-11-19</a:t>
            </a:r>
          </a:p>
        </p:txBody>
      </p:sp>
    </p:spTree>
    <p:extLst>
      <p:ext uri="{BB962C8B-B14F-4D97-AF65-F5344CB8AC3E}">
        <p14:creationId xmlns:p14="http://schemas.microsoft.com/office/powerpoint/2010/main" val="541167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C294889-7D12-4E95-ADAA-20F3EF8115D0}" type="datetimeFigureOut">
              <a:rPr lang="en-CA" smtClean="0"/>
              <a:pPr/>
              <a:t>2023-10-16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DC42E74-5067-42B2-A004-0F73FD2EC2C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_PNG - cropp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59586" y="824007"/>
            <a:ext cx="2190750" cy="91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23592" y="3501009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800" b="1" dirty="0">
                <a:latin typeface="+mj-lt"/>
              </a:rPr>
              <a:t>Town of Cobourg</a:t>
            </a:r>
          </a:p>
          <a:p>
            <a:pPr algn="ctr"/>
            <a:r>
              <a:rPr lang="en-CA" sz="2800" b="1" dirty="0">
                <a:latin typeface="+mj-lt"/>
              </a:rPr>
              <a:t>Strategic Planning Report</a:t>
            </a:r>
            <a:endParaRPr lang="en-CA" sz="28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5681" y="5176683"/>
            <a:ext cx="5616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October 16</a:t>
            </a:r>
            <a:r>
              <a:rPr lang="en-CA" sz="2000" b="1" baseline="30000" dirty="0"/>
              <a:t>th</a:t>
            </a:r>
            <a:r>
              <a:rPr lang="en-CA" sz="2000" b="1" dirty="0"/>
              <a:t>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85BC18-0E4E-1C97-937F-43A25698F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272" y="471286"/>
            <a:ext cx="1598340" cy="161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44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D3DBD-21E2-D932-D6D2-F3E83CE8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Two Documents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C9CB62A-CA84-03F4-559B-51F78E20F6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5378" y="1338131"/>
            <a:ext cx="3823562" cy="504319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D7469F4-6AE1-D33B-AF10-5A047630F6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29572" y="1371600"/>
            <a:ext cx="3873501" cy="500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2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F904E-E236-9376-792C-1EA10F474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CA" dirty="0"/>
              <a:t>Contents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A3759-2148-C725-9229-CE26CA33E96E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CA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 Review and Research Findings (a.k.a. PESTEL Analysis, a.k.a. Environmental Scan)</a:t>
            </a:r>
          </a:p>
          <a:p>
            <a:r>
              <a:rPr lang="en-C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 Engagement Activities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Summary of Planning Workshop</a:t>
            </a:r>
          </a:p>
          <a:p>
            <a:r>
              <a:rPr lang="en-C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Summary of Further Consultations Between Senior Staff and Capital Park  </a:t>
            </a:r>
          </a:p>
          <a:p>
            <a:endParaRPr lang="en-CA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047DB-A7BF-91B5-9B1D-E9A1827F932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Consolidates all information into one document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Provides full transparency to residents and other stakeholders about the project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Resource material for current and future staff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Resource material for current and future members of Council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Final Report</a:t>
            </a:r>
          </a:p>
        </p:txBody>
      </p:sp>
    </p:spTree>
    <p:extLst>
      <p:ext uri="{BB962C8B-B14F-4D97-AF65-F5344CB8AC3E}">
        <p14:creationId xmlns:p14="http://schemas.microsoft.com/office/powerpoint/2010/main" val="173032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6CE778A-7BEA-45D9-CF22-37A23CDB7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Strategic Plan – Vision Statement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238EA7-ADBC-6051-6DFF-41B17C9DD2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800" b="1" dirty="0">
                <a:latin typeface="Calibri" panose="020F0502020204030204" pitchFamily="34" charset="0"/>
                <a:cs typeface="Calibri" panose="020F0502020204030204" pitchFamily="34" charset="0"/>
              </a:rPr>
              <a:t>What makes a great Vision Statement?</a:t>
            </a:r>
          </a:p>
          <a:p>
            <a:r>
              <a:rPr lang="en-CA" sz="2800" dirty="0">
                <a:latin typeface="Calibri" panose="020F0502020204030204" pitchFamily="34" charset="0"/>
              </a:rPr>
              <a:t>Articulates the ideal future position, dream, grand purpose</a:t>
            </a:r>
          </a:p>
          <a:p>
            <a:r>
              <a:rPr lang="en-CA" sz="2800" dirty="0">
                <a:latin typeface="Calibri" panose="020F0502020204030204" pitchFamily="34" charset="0"/>
              </a:rPr>
              <a:t>Succinct and easily understood, remembered</a:t>
            </a:r>
          </a:p>
          <a:p>
            <a:r>
              <a:rPr lang="en-CA" sz="2800" dirty="0">
                <a:latin typeface="Calibri" panose="020F0502020204030204" pitchFamily="34" charset="0"/>
              </a:rPr>
              <a:t>Broad – covers all perspectives</a:t>
            </a:r>
          </a:p>
          <a:p>
            <a:r>
              <a:rPr lang="en-CA" sz="2800" dirty="0">
                <a:latin typeface="Calibri" panose="020F0502020204030204" pitchFamily="34" charset="0"/>
              </a:rPr>
              <a:t>Inspiring and uplifting</a:t>
            </a:r>
          </a:p>
          <a:p>
            <a:r>
              <a:rPr lang="en-CA" sz="2800" dirty="0">
                <a:latin typeface="Calibri" panose="020F0502020204030204" pitchFamily="34" charset="0"/>
              </a:rPr>
              <a:t>Requires “big thinking” – beyond what we can easily achieve</a:t>
            </a:r>
            <a:endParaRPr lang="en-CA" sz="2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94C3C2-6428-3EFE-1D1A-A7C1C23D6B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Cobourg Vision Statement:</a:t>
            </a:r>
          </a:p>
          <a:p>
            <a:pPr marL="0" indent="0">
              <a:buNone/>
            </a:pPr>
            <a:endParaRPr lang="en-CA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CA" sz="2800" i="1" dirty="0">
                <a:latin typeface="Calibri" panose="020F0502020204030204" pitchFamily="34" charset="0"/>
                <a:cs typeface="Calibri" panose="020F0502020204030204" pitchFamily="34" charset="0"/>
              </a:rPr>
              <a:t>Welcoming community;</a:t>
            </a:r>
          </a:p>
          <a:p>
            <a:pPr marL="0" indent="0" algn="ctr">
              <a:buNone/>
            </a:pPr>
            <a:r>
              <a:rPr lang="en-CA" sz="2800" i="1" dirty="0">
                <a:latin typeface="Calibri" panose="020F0502020204030204" pitchFamily="34" charset="0"/>
                <a:cs typeface="Calibri" panose="020F0502020204030204" pitchFamily="34" charset="0"/>
              </a:rPr>
              <a:t>thriving town 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20565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6CE778A-7BEA-45D9-CF22-37A23CDB7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Strategic Plan – Mission Statement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238EA7-ADBC-6051-6DFF-41B17C9DD2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sz="2800" b="1" dirty="0">
                <a:latin typeface="Calibri" panose="020F0502020204030204" pitchFamily="34" charset="0"/>
              </a:rPr>
              <a:t>What makes a great Mission Statement?</a:t>
            </a:r>
          </a:p>
          <a:p>
            <a:r>
              <a:rPr lang="en-CA" sz="3000" dirty="0">
                <a:latin typeface="Calibri" panose="020F0502020204030204" pitchFamily="34" charset="0"/>
              </a:rPr>
              <a:t>Describes what the organization wants to do and why</a:t>
            </a:r>
          </a:p>
          <a:p>
            <a:r>
              <a:rPr lang="en-CA" sz="3000" dirty="0">
                <a:latin typeface="Calibri" panose="020F0502020204030204" pitchFamily="34" charset="0"/>
              </a:rPr>
              <a:t>Outcome oriented</a:t>
            </a:r>
          </a:p>
          <a:p>
            <a:r>
              <a:rPr lang="en-CA" sz="3000" dirty="0">
                <a:latin typeface="Calibri" panose="020F0502020204030204" pitchFamily="34" charset="0"/>
              </a:rPr>
              <a:t>Inclusive and broad enough to be relevant to all constituents </a:t>
            </a:r>
          </a:p>
          <a:p>
            <a:r>
              <a:rPr lang="en-CA" sz="3000" dirty="0">
                <a:latin typeface="Calibri" panose="020F0502020204030204" pitchFamily="34" charset="0"/>
              </a:rPr>
              <a:t>Inspiring and uplifting message from Cobourg’s decision makers to all stakeholders</a:t>
            </a:r>
          </a:p>
          <a:p>
            <a:r>
              <a:rPr lang="en-CA" sz="3000" dirty="0">
                <a:latin typeface="Calibri" panose="020F0502020204030204" pitchFamily="34" charset="0"/>
              </a:rPr>
              <a:t>As succinct as possible (fit it on a t-shirt?) – not always possible</a:t>
            </a:r>
            <a:endParaRPr lang="en-CA" sz="3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94C3C2-6428-3EFE-1D1A-A7C1C23D6B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Cobourg Mission Statement:</a:t>
            </a:r>
          </a:p>
          <a:p>
            <a:pPr marL="0" indent="0">
              <a:buNone/>
            </a:pPr>
            <a:endParaRPr lang="en-CA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br>
              <a:rPr lang="en-CA" sz="3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000" i="1" dirty="0">
                <a:latin typeface="Calibri" panose="020F0502020204030204" pitchFamily="34" charset="0"/>
                <a:cs typeface="Calibri" panose="020F0502020204030204" pitchFamily="34" charset="0"/>
              </a:rPr>
              <a:t>Exceeding expectations through quality experiences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1943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5CCE7-C5DA-D0A0-132B-3F7C760E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Strategic Priorities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2E183-EB8F-A7B6-3D67-0C0B160B9B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buNone/>
            </a:pPr>
            <a:endParaRPr lang="en-US" sz="3200" b="1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Thriving Town</a:t>
            </a:r>
            <a:endParaRPr lang="en-CA" sz="32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Service Excellence</a:t>
            </a:r>
            <a:endParaRPr lang="en-CA" sz="32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Sustainability</a:t>
            </a:r>
            <a:endParaRPr lang="en-CA" sz="32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93994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D17EA-00A9-4CD3-6750-73A10C156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Strategic Actions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E64093-68A7-92C7-C1BD-76825E19AD0F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CA" dirty="0"/>
              <a:t>Strategic Questions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B7AB02-99B0-DA43-34D7-41385A2DD4F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191344" y="2255520"/>
            <a:ext cx="5976664" cy="4269824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Provide infrastructure to support a healthy community that will enable each of us to flourish and reach our full potential  </a:t>
            </a:r>
            <a:endParaRPr lang="en-CA" sz="20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Institute development policies that promote the provision of a mixture of housing options that support the community</a:t>
            </a:r>
            <a:endParaRPr lang="en-C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Invest in programs, services and infrastructure that encourage healthy lifestyles for all age groups</a:t>
            </a:r>
            <a:endParaRPr lang="en-CA" sz="20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Maintain resiliency and competitiveness through investments in people and resources in collaboration with other public sector agencies and levels of government</a:t>
            </a:r>
            <a:endParaRPr lang="en-C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4A4C49-91F9-7874-2065-E75509218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800" y="2255520"/>
            <a:ext cx="5384800" cy="403805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Does this foster community wellbeing?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Does it give us more to do and a place for all to enjoy? 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Does this encourage appropriate growth and development?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Does this support a complete community where people can live, work, shop and access services in close proximity?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80CEF0-11B4-48C3-BCF9-D4F7BA36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Thriving Town </a:t>
            </a:r>
          </a:p>
        </p:txBody>
      </p:sp>
    </p:spTree>
    <p:extLst>
      <p:ext uri="{BB962C8B-B14F-4D97-AF65-F5344CB8AC3E}">
        <p14:creationId xmlns:p14="http://schemas.microsoft.com/office/powerpoint/2010/main" val="1882881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D17EA-00A9-4CD3-6750-73A10C156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Strategic Actions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E64093-68A7-92C7-C1BD-76825E19AD0F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CA" dirty="0"/>
              <a:t>Strategic Questions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B7AB02-99B0-DA43-34D7-41385A2DD4F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191344" y="2255520"/>
            <a:ext cx="5976664" cy="4269824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7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Assess points of contact with customers to identify ways to streamline communications, increase stakeholder engagement, demonstrate user friendliness and provide optimal service</a:t>
            </a:r>
            <a:endParaRPr lang="en-CA" sz="17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7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Embrace new technologies that will improve customer service and increase efficiency and accessibility</a:t>
            </a:r>
            <a:endParaRPr lang="en-CA" sz="1700" dirty="0">
              <a:effectLst/>
              <a:latin typeface="Arial (W1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7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Ensure that human resources policies and practices  make Cobourg the employer of choice to attract and retain the best talent  </a:t>
            </a:r>
            <a:endParaRPr lang="en-CA" sz="1700" dirty="0">
              <a:effectLst/>
              <a:latin typeface="Arial (W1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7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Develop and implement Key Performance Indicators and Continuous Improvement Plans for municipal programs and services to measure Customer Satisfaction, Community Impact and Efficiency</a:t>
            </a:r>
            <a:endParaRPr lang="en-CA" sz="17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4A4C49-91F9-7874-2065-E75509218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800" y="2255520"/>
            <a:ext cx="5384800" cy="4038055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Is this improving service for residents and customers?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Is it making best use of technology?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Is it making it easier for residents to access the services they need and want?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Is this making us more inclusive, equitable and accessible?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Is this building our capacity to deliver?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80CEF0-11B4-48C3-BCF9-D4F7BA36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Service Excellence</a:t>
            </a:r>
          </a:p>
        </p:txBody>
      </p:sp>
    </p:spTree>
    <p:extLst>
      <p:ext uri="{BB962C8B-B14F-4D97-AF65-F5344CB8AC3E}">
        <p14:creationId xmlns:p14="http://schemas.microsoft.com/office/powerpoint/2010/main" val="124443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D17EA-00A9-4CD3-6750-73A10C156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Strategic Actions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E64093-68A7-92C7-C1BD-76825E19AD0F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CA" dirty="0"/>
              <a:t>Strategic Questions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B7AB02-99B0-DA43-34D7-41385A2DD4F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191344" y="2255520"/>
            <a:ext cx="5976664" cy="4269824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Preserve and promote the heritage, history and culture of Cobourg to sustain it as a vibrant and appealing destination</a:t>
            </a:r>
            <a:r>
              <a:rPr lang="en-US" sz="1800" b="1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r>
              <a:rPr lang="en-US" sz="18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CA" sz="18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Protect Cobourg’s harbour and waterfront for use and enjoyment by residents, visitors and future generations</a:t>
            </a:r>
            <a:endParaRPr lang="en-CA" sz="18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8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Take a community approach to making the future of Cobourg equitable, resilient, and sustainable in response to our ever changing natural environment</a:t>
            </a:r>
            <a:r>
              <a:rPr lang="en-US" sz="1800" b="1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r>
              <a:rPr lang="en-US" sz="18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, including efforts to address climate change</a:t>
            </a:r>
            <a:endParaRPr lang="en-CA" sz="1800" dirty="0">
              <a:effectLst/>
              <a:latin typeface="Arial (W1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sz="18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Enhance our Financial and Asset Management Plans to provide appropriate levels of services and ensure long-term sustainability</a:t>
            </a:r>
            <a:endParaRPr lang="en-CA" sz="18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4A4C49-91F9-7874-2065-E75509218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800" y="2255520"/>
            <a:ext cx="5384800" cy="4038055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Is this taking care of what we have in ways that are adaptive, resilient, clean, green and beautiful? </a:t>
            </a:r>
            <a:endParaRPr lang="en-CA" sz="20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Is it affordable now and in the long term?</a:t>
            </a:r>
            <a:endParaRPr lang="en-CA" sz="20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Does this further our commitments to environmental leadership?</a:t>
            </a:r>
            <a:endParaRPr lang="en-CA" sz="2000" dirty="0">
              <a:solidFill>
                <a:srgbClr val="082A75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82A75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Ha</a:t>
            </a:r>
            <a:r>
              <a:rPr lang="en-US" sz="2000" dirty="0">
                <a:solidFill>
                  <a:srgbClr val="082A75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ve we considered the opportunity cost as well as the financial cost?</a:t>
            </a:r>
            <a:endParaRPr lang="en-CA" sz="2000" dirty="0">
              <a:solidFill>
                <a:srgbClr val="082A75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80CEF0-11B4-48C3-BCF9-D4F7BA36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711520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“How We Will Implement this Plan”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“Strategic Planning Context” (Other Plans and Policies)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“Message from the Mayor and Council”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“Message from the CAO and Senior Leadership Team”</a:t>
            </a:r>
          </a:p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Accessible format  </a:t>
            </a:r>
          </a:p>
          <a:p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643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_PNG - cropped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7888" y="3861048"/>
            <a:ext cx="2191056" cy="9145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79576" y="1556792"/>
            <a:ext cx="75608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/>
              <a:t>Thank you for your attention.  </a:t>
            </a:r>
          </a:p>
          <a:p>
            <a:pPr algn="ctr"/>
            <a:br>
              <a:rPr lang="en-CA" sz="3200" dirty="0"/>
            </a:br>
            <a:r>
              <a:rPr lang="en-CA" sz="3200" dirty="0"/>
              <a:t>Are there any questions?</a:t>
            </a: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982120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19209</TotalTime>
  <Words>688</Words>
  <Application>Microsoft Office PowerPoint</Application>
  <PresentationFormat>Widescreen</PresentationFormat>
  <Paragraphs>91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 (W1)</vt:lpstr>
      <vt:lpstr>Calibri</vt:lpstr>
      <vt:lpstr>Georgia</vt:lpstr>
      <vt:lpstr>Wingdings</vt:lpstr>
      <vt:lpstr>Wingdings 2</vt:lpstr>
      <vt:lpstr>Civic</vt:lpstr>
      <vt:lpstr>PowerPoint Presentation</vt:lpstr>
      <vt:lpstr>Two Documents</vt:lpstr>
      <vt:lpstr>Final Report</vt:lpstr>
      <vt:lpstr>Strategic Plan – Vision Statement   </vt:lpstr>
      <vt:lpstr>Strategic Plan – Mission Statement   </vt:lpstr>
      <vt:lpstr>Strategic Priorities  </vt:lpstr>
      <vt:lpstr>Thriving Town </vt:lpstr>
      <vt:lpstr>Service Excellence</vt:lpstr>
      <vt:lpstr>Sustainability</vt:lpstr>
      <vt:lpstr>Other Features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Siri</dc:creator>
  <cp:lastModifiedBy>Kara Euale</cp:lastModifiedBy>
  <cp:revision>271</cp:revision>
  <cp:lastPrinted>2023-06-20T15:29:57Z</cp:lastPrinted>
  <dcterms:created xsi:type="dcterms:W3CDTF">2016-01-20T23:04:04Z</dcterms:created>
  <dcterms:modified xsi:type="dcterms:W3CDTF">2023-10-16T19:14:37Z</dcterms:modified>
</cp:coreProperties>
</file>