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270" r:id="rId3"/>
    <p:sldId id="325" r:id="rId4"/>
    <p:sldId id="304" r:id="rId5"/>
    <p:sldId id="332" r:id="rId6"/>
    <p:sldId id="322" r:id="rId7"/>
    <p:sldId id="321" r:id="rId8"/>
    <p:sldId id="331" r:id="rId9"/>
    <p:sldId id="311" r:id="rId10"/>
    <p:sldId id="330" r:id="rId11"/>
    <p:sldId id="328" r:id="rId12"/>
    <p:sldId id="289" r:id="rId13"/>
    <p:sldId id="333" r:id="rId14"/>
    <p:sldId id="343" r:id="rId15"/>
    <p:sldId id="344" r:id="rId16"/>
    <p:sldId id="345" r:id="rId17"/>
    <p:sldId id="309" r:id="rId18"/>
    <p:sldId id="341" r:id="rId19"/>
    <p:sldId id="337" r:id="rId20"/>
    <p:sldId id="338" r:id="rId21"/>
    <p:sldId id="339" r:id="rId22"/>
    <p:sldId id="350" r:id="rId23"/>
    <p:sldId id="340" r:id="rId24"/>
    <p:sldId id="346" r:id="rId25"/>
    <p:sldId id="348" r:id="rId26"/>
    <p:sldId id="284" r:id="rId27"/>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7">
          <p15:clr>
            <a:srgbClr val="A4A3A4"/>
          </p15:clr>
        </p15:guide>
        <p15:guide id="2" orient="horz" pos="872">
          <p15:clr>
            <a:srgbClr val="A4A3A4"/>
          </p15:clr>
        </p15:guide>
        <p15:guide id="3" orient="horz" pos="2935">
          <p15:clr>
            <a:srgbClr val="A4A3A4"/>
          </p15:clr>
        </p15:guide>
        <p15:guide id="4" orient="horz" pos="1575">
          <p15:clr>
            <a:srgbClr val="A4A3A4"/>
          </p15:clr>
        </p15:guide>
        <p15:guide id="5" orient="horz" pos="3117">
          <p15:clr>
            <a:srgbClr val="A4A3A4"/>
          </p15:clr>
        </p15:guide>
        <p15:guide id="6" orient="horz" pos="2247">
          <p15:clr>
            <a:srgbClr val="A4A3A4"/>
          </p15:clr>
        </p15:guide>
        <p15:guide id="7" pos="2880">
          <p15:clr>
            <a:srgbClr val="A4A3A4"/>
          </p15:clr>
        </p15:guide>
        <p15:guide id="8" pos="295">
          <p15:clr>
            <a:srgbClr val="A4A3A4"/>
          </p15:clr>
        </p15:guide>
        <p15:guide id="9" pos="5466">
          <p15:clr>
            <a:srgbClr val="A4A3A4"/>
          </p15:clr>
        </p15:guide>
        <p15:guide id="1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78B90D-1C07-3C39-7946-B38F44C7A0F3}" name="Laurie Wills" initials="LW" userId="S::lwills@cobourg.ca::033b8b61-d3bb-4020-b264-d96ca85b536b" providerId="AD"/>
  <p188:author id="{B4CF6D25-DE97-3048-985D-188C998E19C9}" name="Lisa Cullen" initials="LC" userId="S::lisa.cullen@cima.ca::4ce87be7-df35-4bc0-8811-073a7719b884" providerId="AD"/>
  <p188:author id="{060C6AE8-3D5B-94A2-1D0D-97E47E90DD8A}" name="Dan Campbell" initials="DC" userId="S::dan.campbell@cima.ca::503c38c7-ef56-445b-af51-21db1538bf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C3"/>
    <a:srgbClr val="0033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26" autoAdjust="0"/>
  </p:normalViewPr>
  <p:slideViewPr>
    <p:cSldViewPr>
      <p:cViewPr varScale="1">
        <p:scale>
          <a:sx n="113" d="100"/>
          <a:sy n="113" d="100"/>
        </p:scale>
        <p:origin x="571" y="91"/>
      </p:cViewPr>
      <p:guideLst>
        <p:guide orient="horz" pos="327"/>
        <p:guide orient="horz" pos="872"/>
        <p:guide orient="horz" pos="2935"/>
        <p:guide orient="horz" pos="1575"/>
        <p:guide orient="horz" pos="3117"/>
        <p:guide orient="horz" pos="2247"/>
        <p:guide pos="2880"/>
        <p:guide pos="295"/>
        <p:guide pos="5466"/>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7F1700B2-6929-4A44-BEA5-E979561AB7FB}" type="datetimeFigureOut">
              <a:rPr lang="en-CA" smtClean="0"/>
              <a:t>2023-05-24</a:t>
            </a:fld>
            <a:endParaRPr lang="en-CA"/>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72" tIns="46586" rIns="93172" bIns="46586"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9735EF81-3F20-4D1D-AF33-C76C9DD98808}" type="slidenum">
              <a:rPr lang="en-CA" smtClean="0"/>
              <a:t>‹#›</a:t>
            </a:fld>
            <a:endParaRPr lang="en-CA"/>
          </a:p>
        </p:txBody>
      </p:sp>
    </p:spTree>
    <p:extLst>
      <p:ext uri="{BB962C8B-B14F-4D97-AF65-F5344CB8AC3E}">
        <p14:creationId xmlns:p14="http://schemas.microsoft.com/office/powerpoint/2010/main" val="3384310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35EF81-3F20-4D1D-AF33-C76C9DD98808}" type="slidenum">
              <a:rPr lang="en-CA" smtClean="0"/>
              <a:t>1</a:t>
            </a:fld>
            <a:endParaRPr lang="en-CA"/>
          </a:p>
        </p:txBody>
      </p:sp>
    </p:spTree>
    <p:extLst>
      <p:ext uri="{BB962C8B-B14F-4D97-AF65-F5344CB8AC3E}">
        <p14:creationId xmlns:p14="http://schemas.microsoft.com/office/powerpoint/2010/main" val="2754492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35EF81-3F20-4D1D-AF33-C76C9DD98808}" type="slidenum">
              <a:rPr lang="en-CA" smtClean="0"/>
              <a:t>3</a:t>
            </a:fld>
            <a:endParaRPr lang="en-CA"/>
          </a:p>
        </p:txBody>
      </p:sp>
    </p:spTree>
    <p:extLst>
      <p:ext uri="{BB962C8B-B14F-4D97-AF65-F5344CB8AC3E}">
        <p14:creationId xmlns:p14="http://schemas.microsoft.com/office/powerpoint/2010/main" val="3231729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Calibri" panose="020F0502020204030204" pitchFamily="34" charset="0"/>
              </a:rPr>
              <a:t>The wood boardwalk was constructed over 15 years ago and it is now at the end of its service life. The wood frame of the boardwalk is sitting on sand, and the boardwalk is continually exposed to rain, snow, ice, blowing sand, sun, and wind. As the condition of the wood has deteriorated, there have been significant ongoing maintenance requirements to minimize safety concerns caused by rotting surface boards and exposed nails. Boards have been replaced in several locations, but the sleeper/stringer system supporting the boardwalk surface is rotting, so it is difficult to secure new boards. Repair work required is </a:t>
            </a:r>
            <a:r>
              <a:rPr lang="en-US" sz="1300" dirty="0" err="1">
                <a:latin typeface="Calibri" panose="020F0502020204030204" pitchFamily="34" charset="0"/>
              </a:rPr>
              <a:t>labour</a:t>
            </a:r>
            <a:r>
              <a:rPr lang="en-US" sz="1300" dirty="0">
                <a:latin typeface="Calibri" panose="020F0502020204030204" pitchFamily="34" charset="0"/>
              </a:rPr>
              <a:t> intensive because vehicles and machinery cannot be driven on the boardwalk. The materials and tools required for repairs must be transported on a hand operated trailer/dolly.</a:t>
            </a:r>
          </a:p>
          <a:p>
            <a:pPr defTabSz="931717">
              <a:defRPr/>
            </a:pPr>
            <a:r>
              <a:rPr lang="en-CA" sz="1300" dirty="0">
                <a:solidFill>
                  <a:schemeClr val="bg1"/>
                </a:solidFill>
                <a:latin typeface="Calibri" panose="020F0502020204030204" pitchFamily="34" charset="0"/>
                <a:cs typeface="Calibri" panose="020F0502020204030204" pitchFamily="34" charset="0"/>
              </a:rPr>
              <a:t>The new boardwalk must be built generally in the same location due to property restrictions, and to minimize damage to the existing vegetation along the beach. </a:t>
            </a:r>
          </a:p>
          <a:p>
            <a:endParaRPr lang="en-US" sz="130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735EF81-3F20-4D1D-AF33-C76C9DD98808}" type="slidenum">
              <a:rPr lang="en-CA" smtClean="0"/>
              <a:t>4</a:t>
            </a:fld>
            <a:endParaRPr lang="en-CA"/>
          </a:p>
        </p:txBody>
      </p:sp>
    </p:spTree>
    <p:extLst>
      <p:ext uri="{BB962C8B-B14F-4D97-AF65-F5344CB8AC3E}">
        <p14:creationId xmlns:p14="http://schemas.microsoft.com/office/powerpoint/2010/main" val="797646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sz="1300" dirty="0">
                <a:latin typeface="Calibri" panose="020F0502020204030204" pitchFamily="34" charset="0"/>
              </a:rPr>
              <a:t>Town staff have received comments from the public, the Accessibility Advisory Committee, the Transportation Advisory Committee, and local cyclists stating that the boardwalk is too narrow for all the activities it is being used for such as cycling and mobility aids. </a:t>
            </a:r>
            <a:r>
              <a:rPr lang="en-US" sz="1300" i="1" dirty="0">
                <a:latin typeface="Calibri" panose="020F0502020204030204" pitchFamily="34" charset="0"/>
              </a:rPr>
              <a:t>Ontario Traffic Manual Book 18: Cycling Facilities </a:t>
            </a:r>
            <a:r>
              <a:rPr lang="en-US" sz="1300" dirty="0">
                <a:latin typeface="Calibri" panose="020F0502020204030204" pitchFamily="34" charset="0"/>
              </a:rPr>
              <a:t>notes that the suggested minimum width for multi-use paths is 3 m, and the desired width is 4 m where possible. The current boardwalk is 3 m wide, located within a 5 m easement. Vegetation that has grown adjacent to the boardwalk is encroaching on the usable width of the boardwalk surface in some areas. </a:t>
            </a: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5</a:t>
            </a:fld>
            <a:endParaRPr lang="en-CA"/>
          </a:p>
        </p:txBody>
      </p:sp>
    </p:spTree>
    <p:extLst>
      <p:ext uri="{BB962C8B-B14F-4D97-AF65-F5344CB8AC3E}">
        <p14:creationId xmlns:p14="http://schemas.microsoft.com/office/powerpoint/2010/main" val="370772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Brownell document also acknowledges the importance of having natural areas available for the public to enjoy.</a:t>
            </a:r>
          </a:p>
        </p:txBody>
      </p:sp>
      <p:sp>
        <p:nvSpPr>
          <p:cNvPr id="4" name="Slide Number Placeholder 3"/>
          <p:cNvSpPr>
            <a:spLocks noGrp="1"/>
          </p:cNvSpPr>
          <p:nvPr>
            <p:ph type="sldNum" sz="quarter" idx="5"/>
          </p:nvPr>
        </p:nvSpPr>
        <p:spPr/>
        <p:txBody>
          <a:bodyPr/>
          <a:lstStyle/>
          <a:p>
            <a:fld id="{9735EF81-3F20-4D1D-AF33-C76C9DD98808}" type="slidenum">
              <a:rPr lang="en-CA" smtClean="0"/>
              <a:t>6</a:t>
            </a:fld>
            <a:endParaRPr lang="en-CA"/>
          </a:p>
        </p:txBody>
      </p:sp>
    </p:spTree>
    <p:extLst>
      <p:ext uri="{BB962C8B-B14F-4D97-AF65-F5344CB8AC3E}">
        <p14:creationId xmlns:p14="http://schemas.microsoft.com/office/powerpoint/2010/main" val="3224205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buClr>
                <a:schemeClr val="accent6"/>
              </a:buClr>
            </a:pPr>
            <a:r>
              <a:rPr lang="en-CA" sz="1300" dirty="0">
                <a:solidFill>
                  <a:schemeClr val="bg1"/>
                </a:solidFill>
                <a:latin typeface="Calibri" panose="020F0502020204030204" pitchFamily="34" charset="0"/>
              </a:rPr>
              <a:t>The Parks and Recreation Advisory Committee requested that a Natural Systems Stewardship Plan be prepared prior to the design of the boardwalk replacement. </a:t>
            </a:r>
          </a:p>
          <a:p>
            <a:pPr marL="0" lvl="1">
              <a:buClr>
                <a:schemeClr val="accent6"/>
              </a:buClr>
            </a:pPr>
            <a:endParaRPr lang="en-CA" sz="300" dirty="0">
              <a:solidFill>
                <a:schemeClr val="bg1"/>
              </a:solidFill>
              <a:latin typeface="Calibri" panose="020F0502020204030204" pitchFamily="34" charset="0"/>
            </a:endParaRPr>
          </a:p>
          <a:p>
            <a:pPr marL="0" lvl="1">
              <a:buClr>
                <a:schemeClr val="accent6"/>
              </a:buClr>
            </a:pPr>
            <a:r>
              <a:rPr lang="en-CA" sz="1300" dirty="0">
                <a:solidFill>
                  <a:schemeClr val="bg1"/>
                </a:solidFill>
                <a:latin typeface="Calibri" panose="020F0502020204030204" pitchFamily="34" charset="0"/>
              </a:rPr>
              <a:t>Beacon Environmental was retained to complete a natural heritage assessment, including inventory of existing vegetation , breeding birds, and screening for Species At Risk. The scope of work includes the west headlands area and the beach area south of the boardwalk, to understand the potential impacts of the boardwalk replacement within the context of the larger area. A separate natural heritage report is being completed for the west headlands and beach to document the natural environment features for those areas. The report provides information about sensitive environmental features, and it includes mitigation measures and stewardship recommendations to assist with future projects that are recommended in the Waterfront User Needs Assessment. </a:t>
            </a:r>
          </a:p>
          <a:p>
            <a:pPr marL="0" lvl="1">
              <a:buClr>
                <a:schemeClr val="accent6"/>
              </a:buClr>
            </a:pPr>
            <a:r>
              <a:rPr lang="en-CA" sz="1300" dirty="0">
                <a:solidFill>
                  <a:schemeClr val="bg1"/>
                </a:solidFill>
                <a:latin typeface="Calibri" panose="020F0502020204030204" pitchFamily="34" charset="0"/>
              </a:rPr>
              <a:t>In the interest of moving ahead with the boardwalk replacement in a timely manner, the natural features associated with the boardwalk were documented separately from the west headlands and beach area. No endangered or threatened species were present in the vicinity of the boardwalk. The mitigation and enhancement recommendations in Beacon’s report will be considered during detailed design of the boardwalk. </a:t>
            </a:r>
            <a:endParaRPr lang="en-CA" sz="1300" dirty="0">
              <a:solidFill>
                <a:srgbClr val="FF0000"/>
              </a:solidFill>
              <a:latin typeface="Calibri" panose="020F0502020204030204" pitchFamily="34" charset="0"/>
            </a:endParaRPr>
          </a:p>
          <a:p>
            <a:pPr marL="0" lvl="1">
              <a:buClr>
                <a:schemeClr val="accent6"/>
              </a:buClr>
            </a:pPr>
            <a:endParaRPr lang="en-CA" sz="300" dirty="0">
              <a:solidFill>
                <a:srgbClr val="FF0000"/>
              </a:solidFill>
              <a:latin typeface="Calibri" panose="020F0502020204030204" pitchFamily="34" charset="0"/>
            </a:endParaRPr>
          </a:p>
          <a:p>
            <a:pPr marL="0" lvl="1">
              <a:buClr>
                <a:schemeClr val="accent6"/>
              </a:buClr>
            </a:pPr>
            <a:r>
              <a:rPr lang="en-CA" sz="1300" dirty="0">
                <a:solidFill>
                  <a:schemeClr val="bg1"/>
                </a:solidFill>
                <a:latin typeface="Calibri" panose="020F0502020204030204" pitchFamily="34" charset="0"/>
              </a:rPr>
              <a:t>A geotechnical investigation has been completed to determine subsurface conditions along the boardwalk area. This information is being considered in determining the materials and methods required for design of the new path.</a:t>
            </a: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7</a:t>
            </a:fld>
            <a:endParaRPr lang="en-CA"/>
          </a:p>
        </p:txBody>
      </p:sp>
    </p:spTree>
    <p:extLst>
      <p:ext uri="{BB962C8B-B14F-4D97-AF65-F5344CB8AC3E}">
        <p14:creationId xmlns:p14="http://schemas.microsoft.com/office/powerpoint/2010/main" val="3141095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35EF81-3F20-4D1D-AF33-C76C9DD98808}" type="slidenum">
              <a:rPr lang="en-CA" smtClean="0"/>
              <a:t>10</a:t>
            </a:fld>
            <a:endParaRPr lang="en-CA"/>
          </a:p>
        </p:txBody>
      </p:sp>
    </p:spTree>
    <p:extLst>
      <p:ext uri="{BB962C8B-B14F-4D97-AF65-F5344CB8AC3E}">
        <p14:creationId xmlns:p14="http://schemas.microsoft.com/office/powerpoint/2010/main" val="2504706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option is to replace the entire boardwalk </a:t>
            </a:r>
            <a:r>
              <a:rPr lang="en-CA" sz="1300" dirty="0">
                <a:solidFill>
                  <a:schemeClr val="bg1"/>
                </a:solidFill>
                <a:latin typeface="Calibri" panose="020F0502020204030204" pitchFamily="34" charset="0"/>
                <a:cs typeface="Calibri" panose="020F0502020204030204" pitchFamily="34" charset="0"/>
              </a:rPr>
              <a:t>close to grade (same as existing)</a:t>
            </a:r>
            <a:r>
              <a:rPr lang="en-US" dirty="0"/>
              <a:t>, on the surface of the beach…</a:t>
            </a:r>
          </a:p>
          <a:p>
            <a:pPr defTabSz="931717">
              <a:defRPr/>
            </a:pPr>
            <a:r>
              <a:rPr lang="en-CA" sz="1300" dirty="0">
                <a:solidFill>
                  <a:schemeClr val="bg1"/>
                </a:solidFill>
                <a:latin typeface="Calibri" panose="020F0502020204030204" pitchFamily="34" charset="0"/>
                <a:cs typeface="Calibri" panose="020F0502020204030204" pitchFamily="34" charset="0"/>
              </a:rPr>
              <a:t>Within the dynamic beach area, it is expected that the boardwalk will be impacted by high water levels and blowing sand, and that it will require more frequent repairs and replacement.</a:t>
            </a:r>
          </a:p>
          <a:p>
            <a:endParaRPr lang="en-US" dirty="0"/>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12</a:t>
            </a:fld>
            <a:endParaRPr lang="en-CA"/>
          </a:p>
        </p:txBody>
      </p:sp>
    </p:spTree>
    <p:extLst>
      <p:ext uri="{BB962C8B-B14F-4D97-AF65-F5344CB8AC3E}">
        <p14:creationId xmlns:p14="http://schemas.microsoft.com/office/powerpoint/2010/main" val="531707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17">
              <a:spcAft>
                <a:spcPts val="611"/>
              </a:spcAft>
              <a:buClr>
                <a:schemeClr val="accent6"/>
              </a:buClr>
              <a:defRPr/>
            </a:pPr>
            <a:r>
              <a:rPr lang="en-CA" sz="1400" dirty="0">
                <a:solidFill>
                  <a:schemeClr val="bg1"/>
                </a:solidFill>
                <a:latin typeface="Calibri" panose="020F0502020204030204" pitchFamily="34" charset="0"/>
                <a:cs typeface="Calibri" panose="020F0502020204030204" pitchFamily="34" charset="0"/>
              </a:rPr>
              <a:t>For the west portion of the boardwalk that is within the Dynamic Beach Area, the boardwalk can be constructed on footings to raise the surface of the path above the level where it could be affected by fluctuating water levels and wave uprush. This would result in higher upfront installation cost, but lower maintenance requirements and longer service life. Because the surface would be above the beach surface, railings would be required along the path edges.</a:t>
            </a:r>
          </a:p>
          <a:p>
            <a:pPr marL="0" lvl="1">
              <a:spcAft>
                <a:spcPts val="611"/>
              </a:spcAft>
              <a:buClr>
                <a:schemeClr val="accent6"/>
              </a:buClr>
            </a:pPr>
            <a:r>
              <a:rPr lang="en-CA" sz="1400" dirty="0">
                <a:solidFill>
                  <a:schemeClr val="bg1"/>
                </a:solidFill>
                <a:latin typeface="Calibri" panose="020F0502020204030204" pitchFamily="34" charset="0"/>
                <a:cs typeface="Calibri" panose="020F0502020204030204" pitchFamily="34" charset="0"/>
              </a:rPr>
              <a:t>These images show a Wood material option, with wood railing and wire mesh to keep views open.</a:t>
            </a:r>
            <a:endParaRPr lang="en-CA" sz="1300" dirty="0">
              <a:solidFill>
                <a:schemeClr val="bg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13</a:t>
            </a:fld>
            <a:endParaRPr lang="en-CA"/>
          </a:p>
        </p:txBody>
      </p:sp>
    </p:spTree>
    <p:extLst>
      <p:ext uri="{BB962C8B-B14F-4D97-AF65-F5344CB8AC3E}">
        <p14:creationId xmlns:p14="http://schemas.microsoft.com/office/powerpoint/2010/main" val="3748073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material option being considered for raised boardwalk is composite decking with a metal railing system. </a:t>
            </a:r>
          </a:p>
        </p:txBody>
      </p:sp>
      <p:sp>
        <p:nvSpPr>
          <p:cNvPr id="4" name="Slide Number Placeholder 3"/>
          <p:cNvSpPr>
            <a:spLocks noGrp="1"/>
          </p:cNvSpPr>
          <p:nvPr>
            <p:ph type="sldNum" sz="quarter" idx="5"/>
          </p:nvPr>
        </p:nvSpPr>
        <p:spPr/>
        <p:txBody>
          <a:bodyPr/>
          <a:lstStyle/>
          <a:p>
            <a:fld id="{9735EF81-3F20-4D1D-AF33-C76C9DD98808}" type="slidenum">
              <a:rPr lang="en-CA" smtClean="0"/>
              <a:t>14</a:t>
            </a:fld>
            <a:endParaRPr lang="en-CA"/>
          </a:p>
        </p:txBody>
      </p:sp>
    </p:spTree>
    <p:extLst>
      <p:ext uri="{BB962C8B-B14F-4D97-AF65-F5344CB8AC3E}">
        <p14:creationId xmlns:p14="http://schemas.microsoft.com/office/powerpoint/2010/main" val="328058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35EF81-3F20-4D1D-AF33-C76C9DD98808}" type="slidenum">
              <a:rPr lang="en-CA" smtClean="0"/>
              <a:t>15</a:t>
            </a:fld>
            <a:endParaRPr lang="en-CA"/>
          </a:p>
        </p:txBody>
      </p:sp>
    </p:spTree>
    <p:extLst>
      <p:ext uri="{BB962C8B-B14F-4D97-AF65-F5344CB8AC3E}">
        <p14:creationId xmlns:p14="http://schemas.microsoft.com/office/powerpoint/2010/main" val="1531940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300" dirty="0">
                <a:solidFill>
                  <a:schemeClr val="bg1"/>
                </a:solidFill>
                <a:latin typeface="Calibri" panose="020F0502020204030204" pitchFamily="34" charset="0"/>
              </a:rPr>
              <a:t>Beacon’s report notes that lighting can be detrimental to birds when there are windows nearby that can cause birds to hit windows because of reflection. In this location there are no windows close enough to cause this concern. </a:t>
            </a:r>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17</a:t>
            </a:fld>
            <a:endParaRPr lang="en-CA"/>
          </a:p>
        </p:txBody>
      </p:sp>
    </p:spTree>
    <p:extLst>
      <p:ext uri="{BB962C8B-B14F-4D97-AF65-F5344CB8AC3E}">
        <p14:creationId xmlns:p14="http://schemas.microsoft.com/office/powerpoint/2010/main" val="3387404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35EF81-3F20-4D1D-AF33-C76C9DD98808}" type="slidenum">
              <a:rPr lang="en-CA" smtClean="0"/>
              <a:t>20</a:t>
            </a:fld>
            <a:endParaRPr lang="en-CA"/>
          </a:p>
        </p:txBody>
      </p:sp>
    </p:spTree>
    <p:extLst>
      <p:ext uri="{BB962C8B-B14F-4D97-AF65-F5344CB8AC3E}">
        <p14:creationId xmlns:p14="http://schemas.microsoft.com/office/powerpoint/2010/main" val="1302961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35EF81-3F20-4D1D-AF33-C76C9DD98808}" type="slidenum">
              <a:rPr lang="en-CA" smtClean="0"/>
              <a:t>21</a:t>
            </a:fld>
            <a:endParaRPr lang="en-CA"/>
          </a:p>
        </p:txBody>
      </p:sp>
    </p:spTree>
    <p:extLst>
      <p:ext uri="{BB962C8B-B14F-4D97-AF65-F5344CB8AC3E}">
        <p14:creationId xmlns:p14="http://schemas.microsoft.com/office/powerpoint/2010/main" val="1068810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735EF81-3F20-4D1D-AF33-C76C9DD98808}" type="slidenum">
              <a:rPr lang="en-CA" smtClean="0"/>
              <a:t>22</a:t>
            </a:fld>
            <a:endParaRPr lang="en-CA"/>
          </a:p>
        </p:txBody>
      </p:sp>
    </p:spTree>
    <p:extLst>
      <p:ext uri="{BB962C8B-B14F-4D97-AF65-F5344CB8AC3E}">
        <p14:creationId xmlns:p14="http://schemas.microsoft.com/office/powerpoint/2010/main" val="4082531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Calibri" panose="020F0502020204030204" pitchFamily="34" charset="0"/>
              </a:rPr>
              <a:t>Minimal change if reconstructed as-is, with no obstruction from railings</a:t>
            </a:r>
          </a:p>
          <a:p>
            <a:r>
              <a:rPr lang="en-US" sz="1300" dirty="0">
                <a:latin typeface="Calibri" panose="020F0502020204030204" pitchFamily="34" charset="0"/>
              </a:rPr>
              <a:t>Cons include: Prone to flooding and sand deposition</a:t>
            </a:r>
          </a:p>
          <a:p>
            <a:r>
              <a:rPr lang="en-US" sz="1300" dirty="0">
                <a:latin typeface="Calibri" panose="020F0502020204030204" pitchFamily="34" charset="0"/>
              </a:rPr>
              <a:t>Vegetation will continue to narrow the usable width</a:t>
            </a:r>
          </a:p>
          <a:p>
            <a:r>
              <a:rPr lang="en-US" sz="1300" dirty="0">
                <a:latin typeface="Calibri" panose="020F0502020204030204" pitchFamily="34" charset="0"/>
              </a:rPr>
              <a:t>High maintenance </a:t>
            </a:r>
          </a:p>
          <a:p>
            <a:r>
              <a:rPr lang="en-US" sz="1300" dirty="0">
                <a:latin typeface="Calibri" panose="020F0502020204030204" pitchFamily="34" charset="0"/>
              </a:rPr>
              <a:t>Low service life</a:t>
            </a:r>
          </a:p>
          <a:p>
            <a:endParaRPr lang="en-US" sz="1300" dirty="0">
              <a:latin typeface="Calibri" panose="020F0502020204030204" pitchFamily="34" charset="0"/>
            </a:endParaRPr>
          </a:p>
          <a:p>
            <a:r>
              <a:rPr lang="en-US" sz="1300" dirty="0">
                <a:latin typeface="Calibri" panose="020F0502020204030204" pitchFamily="34" charset="0"/>
              </a:rPr>
              <a:t>If raised boardwalk proceeds:</a:t>
            </a:r>
          </a:p>
          <a:p>
            <a:r>
              <a:rPr lang="en-US" sz="1300" dirty="0">
                <a:latin typeface="Calibri" panose="020F0502020204030204" pitchFamily="34" charset="0"/>
              </a:rPr>
              <a:t>Longer service life</a:t>
            </a:r>
          </a:p>
          <a:p>
            <a:r>
              <a:rPr lang="en-US" sz="1300" dirty="0">
                <a:latin typeface="Calibri" panose="020F0502020204030204" pitchFamily="34" charset="0"/>
              </a:rPr>
              <a:t>Lower long-term cost</a:t>
            </a:r>
          </a:p>
          <a:p>
            <a:r>
              <a:rPr lang="en-US" sz="1300" dirty="0">
                <a:latin typeface="Calibri" panose="020F0502020204030204" pitchFamily="34" charset="0"/>
              </a:rPr>
              <a:t>Reduced maintenance</a:t>
            </a:r>
          </a:p>
          <a:p>
            <a:r>
              <a:rPr lang="en-US" sz="1300" dirty="0">
                <a:latin typeface="Calibri" panose="020F0502020204030204" pitchFamily="34" charset="0"/>
              </a:rPr>
              <a:t>Railings limit beach disturbance to specific areas</a:t>
            </a:r>
          </a:p>
          <a:p>
            <a:r>
              <a:rPr lang="en-US" sz="1300" dirty="0">
                <a:latin typeface="Calibri" panose="020F0502020204030204" pitchFamily="34" charset="0"/>
              </a:rPr>
              <a:t>Allows for dynamic beach processes to occur unimpeded by boardwalk structure</a:t>
            </a:r>
          </a:p>
          <a:p>
            <a:endParaRPr lang="en-US" sz="1300" dirty="0">
              <a:latin typeface="Calibri" panose="020F0502020204030204" pitchFamily="34" charset="0"/>
            </a:endParaRPr>
          </a:p>
          <a:p>
            <a:r>
              <a:rPr lang="en-US" sz="1300" dirty="0">
                <a:latin typeface="Calibri" panose="020F0502020204030204" pitchFamily="34" charset="0"/>
              </a:rPr>
              <a:t>Railings could be viewed as confining</a:t>
            </a: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23</a:t>
            </a:fld>
            <a:endParaRPr lang="en-CA"/>
          </a:p>
        </p:txBody>
      </p:sp>
    </p:spTree>
    <p:extLst>
      <p:ext uri="{BB962C8B-B14F-4D97-AF65-F5344CB8AC3E}">
        <p14:creationId xmlns:p14="http://schemas.microsoft.com/office/powerpoint/2010/main" val="1294319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Calibri" panose="020F0502020204030204" pitchFamily="34" charset="0"/>
              </a:rPr>
              <a:t>Minimal change if reconstructed as-is, with no obstruction from railings</a:t>
            </a:r>
          </a:p>
          <a:p>
            <a:r>
              <a:rPr lang="en-US" sz="1300" dirty="0">
                <a:latin typeface="Calibri" panose="020F0502020204030204" pitchFamily="34" charset="0"/>
              </a:rPr>
              <a:t>Cons include: Prone to flooding and sand deposition</a:t>
            </a:r>
          </a:p>
          <a:p>
            <a:r>
              <a:rPr lang="en-US" sz="1300" dirty="0">
                <a:latin typeface="Calibri" panose="020F0502020204030204" pitchFamily="34" charset="0"/>
              </a:rPr>
              <a:t>Vegetation will continue to narrow the usable width</a:t>
            </a:r>
          </a:p>
          <a:p>
            <a:r>
              <a:rPr lang="en-US" sz="1300" dirty="0">
                <a:latin typeface="Calibri" panose="020F0502020204030204" pitchFamily="34" charset="0"/>
              </a:rPr>
              <a:t>High maintenance </a:t>
            </a:r>
          </a:p>
          <a:p>
            <a:r>
              <a:rPr lang="en-US" sz="1300" dirty="0">
                <a:latin typeface="Calibri" panose="020F0502020204030204" pitchFamily="34" charset="0"/>
              </a:rPr>
              <a:t>Low service life</a:t>
            </a:r>
          </a:p>
          <a:p>
            <a:endParaRPr lang="en-US" sz="1300" dirty="0">
              <a:latin typeface="Calibri" panose="020F0502020204030204" pitchFamily="34" charset="0"/>
            </a:endParaRPr>
          </a:p>
          <a:p>
            <a:r>
              <a:rPr lang="en-US" sz="1300" dirty="0">
                <a:latin typeface="Calibri" panose="020F0502020204030204" pitchFamily="34" charset="0"/>
              </a:rPr>
              <a:t>If raised boardwalk proceeds:</a:t>
            </a:r>
          </a:p>
          <a:p>
            <a:r>
              <a:rPr lang="en-US" sz="1300" dirty="0">
                <a:latin typeface="Calibri" panose="020F0502020204030204" pitchFamily="34" charset="0"/>
              </a:rPr>
              <a:t>Longer service life</a:t>
            </a:r>
          </a:p>
          <a:p>
            <a:r>
              <a:rPr lang="en-US" sz="1300" dirty="0">
                <a:latin typeface="Calibri" panose="020F0502020204030204" pitchFamily="34" charset="0"/>
              </a:rPr>
              <a:t>Lower long-term cost</a:t>
            </a:r>
          </a:p>
          <a:p>
            <a:r>
              <a:rPr lang="en-US" sz="1300" dirty="0">
                <a:latin typeface="Calibri" panose="020F0502020204030204" pitchFamily="34" charset="0"/>
              </a:rPr>
              <a:t>Reduced maintenance</a:t>
            </a:r>
          </a:p>
          <a:p>
            <a:r>
              <a:rPr lang="en-US" sz="1300" dirty="0">
                <a:latin typeface="Calibri" panose="020F0502020204030204" pitchFamily="34" charset="0"/>
              </a:rPr>
              <a:t>Railings limit beach disturbance to specific areas</a:t>
            </a:r>
          </a:p>
          <a:p>
            <a:r>
              <a:rPr lang="en-US" sz="1300" dirty="0">
                <a:latin typeface="Calibri" panose="020F0502020204030204" pitchFamily="34" charset="0"/>
              </a:rPr>
              <a:t>Allows for dynamic beach processes to occur unimpeded by boardwalk structure</a:t>
            </a:r>
          </a:p>
          <a:p>
            <a:endParaRPr lang="en-US" sz="1300" dirty="0">
              <a:latin typeface="Calibri" panose="020F0502020204030204" pitchFamily="34" charset="0"/>
            </a:endParaRPr>
          </a:p>
          <a:p>
            <a:r>
              <a:rPr lang="en-US" sz="1300" dirty="0">
                <a:latin typeface="Calibri" panose="020F0502020204030204" pitchFamily="34" charset="0"/>
              </a:rPr>
              <a:t>Railings could be viewed as confining</a:t>
            </a: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24</a:t>
            </a:fld>
            <a:endParaRPr lang="en-CA"/>
          </a:p>
        </p:txBody>
      </p:sp>
    </p:spTree>
    <p:extLst>
      <p:ext uri="{BB962C8B-B14F-4D97-AF65-F5344CB8AC3E}">
        <p14:creationId xmlns:p14="http://schemas.microsoft.com/office/powerpoint/2010/main" val="2964710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Calibri" panose="020F0502020204030204" pitchFamily="34" charset="0"/>
              </a:rPr>
              <a:t>Minimal change if reconstructed as-is, with no obstruction from railings</a:t>
            </a:r>
          </a:p>
          <a:p>
            <a:r>
              <a:rPr lang="en-US" sz="1300" dirty="0">
                <a:latin typeface="Calibri" panose="020F0502020204030204" pitchFamily="34" charset="0"/>
              </a:rPr>
              <a:t>Cons include: Prone to flooding and sand deposition</a:t>
            </a:r>
          </a:p>
          <a:p>
            <a:r>
              <a:rPr lang="en-US" sz="1300" dirty="0">
                <a:latin typeface="Calibri" panose="020F0502020204030204" pitchFamily="34" charset="0"/>
              </a:rPr>
              <a:t>Vegetation will continue to narrow the usable width</a:t>
            </a:r>
          </a:p>
          <a:p>
            <a:r>
              <a:rPr lang="en-US" sz="1300" dirty="0">
                <a:latin typeface="Calibri" panose="020F0502020204030204" pitchFamily="34" charset="0"/>
              </a:rPr>
              <a:t>High maintenance </a:t>
            </a:r>
          </a:p>
          <a:p>
            <a:r>
              <a:rPr lang="en-US" sz="1300" dirty="0">
                <a:latin typeface="Calibri" panose="020F0502020204030204" pitchFamily="34" charset="0"/>
              </a:rPr>
              <a:t>Low service life</a:t>
            </a:r>
          </a:p>
          <a:p>
            <a:endParaRPr lang="en-US" sz="1300" dirty="0">
              <a:latin typeface="Calibri" panose="020F0502020204030204" pitchFamily="34" charset="0"/>
            </a:endParaRPr>
          </a:p>
          <a:p>
            <a:r>
              <a:rPr lang="en-US" sz="1300" dirty="0">
                <a:latin typeface="Calibri" panose="020F0502020204030204" pitchFamily="34" charset="0"/>
              </a:rPr>
              <a:t>If raised boardwalk proceeds:</a:t>
            </a:r>
          </a:p>
          <a:p>
            <a:r>
              <a:rPr lang="en-US" sz="1300" dirty="0">
                <a:latin typeface="Calibri" panose="020F0502020204030204" pitchFamily="34" charset="0"/>
              </a:rPr>
              <a:t>Longer service life</a:t>
            </a:r>
          </a:p>
          <a:p>
            <a:r>
              <a:rPr lang="en-US" sz="1300" dirty="0">
                <a:latin typeface="Calibri" panose="020F0502020204030204" pitchFamily="34" charset="0"/>
              </a:rPr>
              <a:t>Lower long-term cost</a:t>
            </a:r>
          </a:p>
          <a:p>
            <a:r>
              <a:rPr lang="en-US" sz="1300" dirty="0">
                <a:latin typeface="Calibri" panose="020F0502020204030204" pitchFamily="34" charset="0"/>
              </a:rPr>
              <a:t>Reduced maintenance</a:t>
            </a:r>
          </a:p>
          <a:p>
            <a:r>
              <a:rPr lang="en-US" sz="1300" dirty="0">
                <a:latin typeface="Calibri" panose="020F0502020204030204" pitchFamily="34" charset="0"/>
              </a:rPr>
              <a:t>Railings limit beach disturbance to specific areas</a:t>
            </a:r>
          </a:p>
          <a:p>
            <a:r>
              <a:rPr lang="en-US" sz="1300" dirty="0">
                <a:latin typeface="Calibri" panose="020F0502020204030204" pitchFamily="34" charset="0"/>
              </a:rPr>
              <a:t>Allows for dynamic beach processes to occur unimpeded by boardwalk structure</a:t>
            </a:r>
          </a:p>
          <a:p>
            <a:endParaRPr lang="en-US" sz="1300" dirty="0">
              <a:latin typeface="Calibri" panose="020F0502020204030204" pitchFamily="34" charset="0"/>
            </a:endParaRPr>
          </a:p>
          <a:p>
            <a:r>
              <a:rPr lang="en-US" sz="1300" dirty="0">
                <a:latin typeface="Calibri" panose="020F0502020204030204" pitchFamily="34" charset="0"/>
              </a:rPr>
              <a:t>Railings could be viewed as confining</a:t>
            </a:r>
          </a:p>
          <a:p>
            <a:endParaRPr lang="en-US" dirty="0"/>
          </a:p>
        </p:txBody>
      </p:sp>
      <p:sp>
        <p:nvSpPr>
          <p:cNvPr id="4" name="Slide Number Placeholder 3"/>
          <p:cNvSpPr>
            <a:spLocks noGrp="1"/>
          </p:cNvSpPr>
          <p:nvPr>
            <p:ph type="sldNum" sz="quarter" idx="5"/>
          </p:nvPr>
        </p:nvSpPr>
        <p:spPr/>
        <p:txBody>
          <a:bodyPr/>
          <a:lstStyle/>
          <a:p>
            <a:fld id="{9735EF81-3F20-4D1D-AF33-C76C9DD98808}" type="slidenum">
              <a:rPr lang="en-CA" smtClean="0"/>
              <a:t>25</a:t>
            </a:fld>
            <a:endParaRPr lang="en-CA"/>
          </a:p>
        </p:txBody>
      </p:sp>
    </p:spTree>
    <p:extLst>
      <p:ext uri="{BB962C8B-B14F-4D97-AF65-F5344CB8AC3E}">
        <p14:creationId xmlns:p14="http://schemas.microsoft.com/office/powerpoint/2010/main" val="3337586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Model 1">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0" y="0"/>
            <a:ext cx="9135880" cy="5143500"/>
          </a:xfrm>
          <a:prstGeom prst="rect">
            <a:avLst/>
          </a:prstGeom>
        </p:spPr>
      </p:pic>
      <p:sp>
        <p:nvSpPr>
          <p:cNvPr id="2" name="Title 1"/>
          <p:cNvSpPr>
            <a:spLocks noGrp="1"/>
          </p:cNvSpPr>
          <p:nvPr>
            <p:ph type="ctrTitle" hasCustomPrompt="1"/>
          </p:nvPr>
        </p:nvSpPr>
        <p:spPr>
          <a:xfrm>
            <a:off x="468313" y="2147057"/>
            <a:ext cx="6407943" cy="820738"/>
          </a:xfrm>
        </p:spPr>
        <p:txBody>
          <a:bodyPr anchor="b" anchorCtr="0">
            <a:spAutoFit/>
          </a:bodyPr>
          <a:lstStyle>
            <a:lvl1pPr>
              <a:lnSpc>
                <a:spcPts val="3200"/>
              </a:lnSpc>
              <a:defRPr sz="3000">
                <a:solidFill>
                  <a:schemeClr val="bg1"/>
                </a:solidFill>
              </a:defRPr>
            </a:lvl1pPr>
          </a:lstStyle>
          <a:p>
            <a:r>
              <a:rPr lang="en-US" dirty="0"/>
              <a:t>Click to </a:t>
            </a:r>
            <a:r>
              <a:rPr lang="en-CA" noProof="0" dirty="0"/>
              <a:t>edit</a:t>
            </a:r>
            <a:r>
              <a:rPr lang="en-US" dirty="0"/>
              <a:t> Master </a:t>
            </a:r>
            <a:br>
              <a:rPr lang="en-US" dirty="0"/>
            </a:br>
            <a:r>
              <a:rPr lang="en-US" dirty="0"/>
              <a:t>title style</a:t>
            </a:r>
            <a:endParaRPr lang="en-CA" dirty="0"/>
          </a:p>
        </p:txBody>
      </p:sp>
      <p:sp>
        <p:nvSpPr>
          <p:cNvPr id="3" name="Subtitle 2"/>
          <p:cNvSpPr>
            <a:spLocks noGrp="1"/>
          </p:cNvSpPr>
          <p:nvPr>
            <p:ph type="subTitle" idx="1"/>
          </p:nvPr>
        </p:nvSpPr>
        <p:spPr>
          <a:xfrm>
            <a:off x="468313" y="3182112"/>
            <a:ext cx="6400800" cy="256480"/>
          </a:xfrm>
        </p:spPr>
        <p:txBody>
          <a:bodyPr>
            <a:spAutoFit/>
          </a:bodyPr>
          <a:lstStyle>
            <a:lvl1pPr marL="0" indent="0" algn="l">
              <a:lnSpc>
                <a:spcPts val="2000"/>
              </a:lnSpc>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313" y="520488"/>
            <a:ext cx="1287112" cy="301448"/>
          </a:xfrm>
          <a:prstGeom prst="rect">
            <a:avLst/>
          </a:prstGeom>
        </p:spPr>
      </p:pic>
    </p:spTree>
    <p:extLst>
      <p:ext uri="{BB962C8B-B14F-4D97-AF65-F5344CB8AC3E}">
        <p14:creationId xmlns:p14="http://schemas.microsoft.com/office/powerpoint/2010/main" val="1795008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Model 2 (text centere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8313" y="1790216"/>
            <a:ext cx="8208962" cy="923330"/>
          </a:xfrm>
        </p:spPr>
        <p:txBody>
          <a:bodyPr wrap="square" anchor="b" anchorCtr="0">
            <a:spAutoFit/>
          </a:bodyPr>
          <a:lstStyle>
            <a:lvl1pPr algn="ctr">
              <a:lnSpc>
                <a:spcPct val="100000"/>
              </a:lnSpc>
              <a:defRPr sz="3000">
                <a:solidFill>
                  <a:schemeClr val="tx1">
                    <a:lumMod val="75000"/>
                  </a:schemeClr>
                </a:solidFill>
              </a:defRPr>
            </a:lvl1pPr>
          </a:lstStyle>
          <a:p>
            <a:r>
              <a:rPr lang="en-US" dirty="0"/>
              <a:t>Click to edit Master </a:t>
            </a:r>
            <a:br>
              <a:rPr lang="en-US" dirty="0"/>
            </a:br>
            <a:r>
              <a:rPr lang="en-US" dirty="0"/>
              <a:t>title style</a:t>
            </a:r>
            <a:endParaRPr lang="en-CA" dirty="0"/>
          </a:p>
        </p:txBody>
      </p:sp>
      <p:sp>
        <p:nvSpPr>
          <p:cNvPr id="3" name="Subtitle 2"/>
          <p:cNvSpPr>
            <a:spLocks noGrp="1"/>
          </p:cNvSpPr>
          <p:nvPr>
            <p:ph type="subTitle" idx="1"/>
          </p:nvPr>
        </p:nvSpPr>
        <p:spPr>
          <a:xfrm>
            <a:off x="468313" y="2851200"/>
            <a:ext cx="8208962" cy="369332"/>
          </a:xfrm>
        </p:spPr>
        <p:txBody>
          <a:bodyPr wrap="square">
            <a:spAutoFit/>
          </a:bodyPr>
          <a:lstStyle>
            <a:lvl1pPr marL="0" indent="0" algn="ctr">
              <a:lnSpc>
                <a:spcPct val="100000"/>
              </a:lnSpc>
              <a:buNone/>
              <a:defRPr>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Tree>
    <p:extLst>
      <p:ext uri="{BB962C8B-B14F-4D97-AF65-F5344CB8AC3E}">
        <p14:creationId xmlns:p14="http://schemas.microsoft.com/office/powerpoint/2010/main" val="2974043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Model 3 (text align lef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8313" y="2128544"/>
            <a:ext cx="8208962" cy="923330"/>
          </a:xfrm>
        </p:spPr>
        <p:txBody>
          <a:bodyPr wrap="square" anchor="b" anchorCtr="0">
            <a:spAutoFit/>
          </a:bodyPr>
          <a:lstStyle>
            <a:lvl1pPr algn="l">
              <a:lnSpc>
                <a:spcPct val="100000"/>
              </a:lnSpc>
              <a:defRPr sz="3000">
                <a:solidFill>
                  <a:schemeClr val="tx1">
                    <a:lumMod val="75000"/>
                  </a:schemeClr>
                </a:solidFill>
              </a:defRPr>
            </a:lvl1pPr>
          </a:lstStyle>
          <a:p>
            <a:r>
              <a:rPr lang="en-US" dirty="0"/>
              <a:t>Click to edit Master </a:t>
            </a:r>
            <a:br>
              <a:rPr lang="en-US" dirty="0"/>
            </a:br>
            <a:r>
              <a:rPr lang="en-US" dirty="0"/>
              <a:t>title style</a:t>
            </a:r>
            <a:endParaRPr lang="en-CA" dirty="0"/>
          </a:p>
        </p:txBody>
      </p:sp>
      <p:sp>
        <p:nvSpPr>
          <p:cNvPr id="3" name="Subtitle 2"/>
          <p:cNvSpPr>
            <a:spLocks noGrp="1"/>
          </p:cNvSpPr>
          <p:nvPr>
            <p:ph type="subTitle" idx="1"/>
          </p:nvPr>
        </p:nvSpPr>
        <p:spPr>
          <a:xfrm>
            <a:off x="468313" y="3186000"/>
            <a:ext cx="8208962" cy="369332"/>
          </a:xfrm>
        </p:spPr>
        <p:txBody>
          <a:bodyPr wrap="square">
            <a:spAutoFit/>
          </a:bodyPr>
          <a:lstStyle>
            <a:lvl1pPr marL="0" indent="0" algn="l">
              <a:lnSpc>
                <a:spcPct val="100000"/>
              </a:lnSpc>
              <a:buNone/>
              <a:defRPr>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Tree>
    <p:extLst>
      <p:ext uri="{BB962C8B-B14F-4D97-AF65-F5344CB8AC3E}">
        <p14:creationId xmlns:p14="http://schemas.microsoft.com/office/powerpoint/2010/main" val="3346872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MMARY - Model 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294953"/>
          </a:xfrm>
        </p:spPr>
        <p:txBody>
          <a:bodyPr wrap="square" anchor="t">
            <a:spAutoFit/>
          </a:bodyPr>
          <a:lstStyle>
            <a:lvl1pPr algn="l">
              <a:defRPr sz="2200" b="1" cap="none">
                <a:solidFill>
                  <a:schemeClr val="bg1"/>
                </a:solidFill>
              </a:defRPr>
            </a:lvl1pPr>
          </a:lstStyle>
          <a:p>
            <a:r>
              <a:rPr lang="en-US" noProof="0"/>
              <a:t>Click to edit Master title style</a:t>
            </a:r>
            <a:endParaRPr lang="en-CA" noProof="0" dirty="0"/>
          </a:p>
        </p:txBody>
      </p:sp>
      <p:sp>
        <p:nvSpPr>
          <p:cNvPr id="3" name="Text Placeholder 2"/>
          <p:cNvSpPr>
            <a:spLocks noGrp="1"/>
          </p:cNvSpPr>
          <p:nvPr>
            <p:ph type="body" idx="1"/>
          </p:nvPr>
        </p:nvSpPr>
        <p:spPr>
          <a:xfrm>
            <a:off x="470347" y="851586"/>
            <a:ext cx="6691906" cy="335413"/>
          </a:xfrm>
        </p:spPr>
        <p:txBody>
          <a:bodyPr wrap="square" anchor="t" anchorCtr="0">
            <a:spAutoFit/>
          </a:bodyPr>
          <a:lstStyle>
            <a:lvl1pPr marL="149225" indent="-149225">
              <a:spcAft>
                <a:spcPts val="600"/>
              </a:spcAft>
              <a:buClr>
                <a:schemeClr val="accent6"/>
              </a:buClr>
              <a:buFont typeface="Arial" panose="020B0604020202020204" pitchFamily="34" charset="0"/>
              <a:buChar char="•"/>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057"/>
            <a:ext cx="544067" cy="128016"/>
          </a:xfrm>
          <a:prstGeom prst="rect">
            <a:avLst/>
          </a:prstGeom>
        </p:spPr>
      </p:pic>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bg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bg1"/>
                </a:solidFill>
              </a:defRPr>
            </a:lvl1pPr>
          </a:lstStyle>
          <a:p>
            <a:fld id="{39129C4F-0327-436D-A0D5-DBE8FCE0A225}" type="slidenum">
              <a:rPr lang="en-CA" smtClean="0"/>
              <a:pPr/>
              <a:t>‹#›</a:t>
            </a:fld>
            <a:endParaRPr lang="en-CA"/>
          </a:p>
        </p:txBody>
      </p:sp>
    </p:spTree>
    <p:extLst>
      <p:ext uri="{BB962C8B-B14F-4D97-AF65-F5344CB8AC3E}">
        <p14:creationId xmlns:p14="http://schemas.microsoft.com/office/powerpoint/2010/main" val="3647541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 Model 2">
    <p:spTree>
      <p:nvGrpSpPr>
        <p:cNvPr id="1" name=""/>
        <p:cNvGrpSpPr/>
        <p:nvPr/>
      </p:nvGrpSpPr>
      <p:grpSpPr>
        <a:xfrm>
          <a:off x="0" y="0"/>
          <a:ext cx="0" cy="0"/>
          <a:chOff x="0" y="0"/>
          <a:chExt cx="0" cy="0"/>
        </a:xfrm>
      </p:grpSpPr>
      <p:sp>
        <p:nvSpPr>
          <p:cNvPr id="2" name="Title 1"/>
          <p:cNvSpPr>
            <a:spLocks noGrp="1"/>
          </p:cNvSpPr>
          <p:nvPr>
            <p:ph type="title"/>
          </p:nvPr>
        </p:nvSpPr>
        <p:spPr>
          <a:xfrm>
            <a:off x="468906" y="339502"/>
            <a:ext cx="6695975" cy="406265"/>
          </a:xfrm>
        </p:spPr>
        <p:txBody>
          <a:bodyPr wrap="square" anchor="t">
            <a:spAutoFit/>
          </a:bodyPr>
          <a:lstStyle>
            <a:lvl1pPr algn="l">
              <a:defRPr sz="2200" b="1" cap="none">
                <a:solidFill>
                  <a:schemeClr val="tx1">
                    <a:lumMod val="75000"/>
                  </a:schemeClr>
                </a:solidFill>
              </a:defRPr>
            </a:lvl1pPr>
          </a:lstStyle>
          <a:p>
            <a:r>
              <a:rPr lang="en-US"/>
              <a:t>Click to edit Master title style</a:t>
            </a:r>
            <a:endParaRPr lang="en-CA"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Tree>
    <p:extLst>
      <p:ext uri="{BB962C8B-B14F-4D97-AF65-F5344CB8AC3E}">
        <p14:creationId xmlns:p14="http://schemas.microsoft.com/office/powerpoint/2010/main" val="402301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MPHASIS - Gree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1010" y="1384300"/>
            <a:ext cx="6695975" cy="538609"/>
          </a:xfrm>
        </p:spPr>
        <p:txBody>
          <a:bodyPr wrap="square" anchor="t">
            <a:spAutoFit/>
          </a:bodyPr>
          <a:lstStyle>
            <a:lvl1pPr algn="l">
              <a:lnSpc>
                <a:spcPct val="100000"/>
              </a:lnSpc>
              <a:defRPr sz="3500" b="1" cap="none">
                <a:solidFill>
                  <a:schemeClr val="bg1"/>
                </a:solidFill>
              </a:defRPr>
            </a:lvl1pPr>
          </a:lstStyle>
          <a:p>
            <a:r>
              <a:rPr lang="en-US"/>
              <a:t>Click to edit Master title style</a:t>
            </a:r>
            <a:endParaRPr lang="en-CA" dirty="0"/>
          </a:p>
        </p:txBody>
      </p:sp>
      <p:sp>
        <p:nvSpPr>
          <p:cNvPr id="3" name="Text Placeholder 2"/>
          <p:cNvSpPr>
            <a:spLocks noGrp="1"/>
          </p:cNvSpPr>
          <p:nvPr>
            <p:ph type="body" idx="1"/>
          </p:nvPr>
        </p:nvSpPr>
        <p:spPr>
          <a:xfrm>
            <a:off x="468313" y="3675600"/>
            <a:ext cx="6691906" cy="138499"/>
          </a:xfrm>
        </p:spPr>
        <p:txBody>
          <a:bodyPr wrap="square" anchor="t" anchorCtr="0">
            <a:spAutoFit/>
          </a:bodyPr>
          <a:lstStyle>
            <a:lvl1pPr marL="0" indent="0">
              <a:lnSpc>
                <a:spcPct val="100000"/>
              </a:lnSpc>
              <a:spcAft>
                <a:spcPts val="600"/>
              </a:spcAft>
              <a:buClr>
                <a:schemeClr val="accent6"/>
              </a:buClr>
              <a:buFontTx/>
              <a:buNone/>
              <a:defRPr sz="9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59677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MPHASIS - Blue">
    <p:bg>
      <p:bgPr>
        <a:solidFill>
          <a:schemeClr val="tx1"/>
        </a:solidFill>
        <a:effectLst/>
      </p:bgPr>
    </p:bg>
    <p:spTree>
      <p:nvGrpSpPr>
        <p:cNvPr id="1" name=""/>
        <p:cNvGrpSpPr/>
        <p:nvPr/>
      </p:nvGrpSpPr>
      <p:grpSpPr>
        <a:xfrm>
          <a:off x="0" y="0"/>
          <a:ext cx="0" cy="0"/>
          <a:chOff x="0" y="0"/>
          <a:chExt cx="0" cy="0"/>
        </a:xfrm>
      </p:grpSpPr>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p:cNvSpPr>
            <a:spLocks noGrp="1"/>
          </p:cNvSpPr>
          <p:nvPr>
            <p:ph type="title"/>
          </p:nvPr>
        </p:nvSpPr>
        <p:spPr>
          <a:xfrm>
            <a:off x="461010" y="1384300"/>
            <a:ext cx="6695975" cy="538609"/>
          </a:xfrm>
        </p:spPr>
        <p:txBody>
          <a:bodyPr wrap="square" anchor="t">
            <a:spAutoFit/>
          </a:bodyPr>
          <a:lstStyle>
            <a:lvl1pPr algn="l">
              <a:lnSpc>
                <a:spcPct val="100000"/>
              </a:lnSpc>
              <a:defRPr sz="3500" b="1" cap="none">
                <a:solidFill>
                  <a:schemeClr val="bg1"/>
                </a:solidFill>
              </a:defRPr>
            </a:lvl1pPr>
          </a:lstStyle>
          <a:p>
            <a:r>
              <a:rPr lang="en-US"/>
              <a:t>Click to edit Master title style</a:t>
            </a:r>
            <a:endParaRPr lang="en-CA" dirty="0"/>
          </a:p>
        </p:txBody>
      </p:sp>
      <p:sp>
        <p:nvSpPr>
          <p:cNvPr id="6" name="Text Placeholder 2"/>
          <p:cNvSpPr>
            <a:spLocks noGrp="1"/>
          </p:cNvSpPr>
          <p:nvPr>
            <p:ph type="body" idx="1"/>
          </p:nvPr>
        </p:nvSpPr>
        <p:spPr>
          <a:xfrm>
            <a:off x="468313" y="3675600"/>
            <a:ext cx="6691906" cy="138499"/>
          </a:xfrm>
        </p:spPr>
        <p:txBody>
          <a:bodyPr wrap="square" anchor="t" anchorCtr="0">
            <a:spAutoFit/>
          </a:bodyPr>
          <a:lstStyle>
            <a:lvl1pPr marL="0" indent="0">
              <a:lnSpc>
                <a:spcPct val="100000"/>
              </a:lnSpc>
              <a:spcAft>
                <a:spcPts val="600"/>
              </a:spcAft>
              <a:buClr>
                <a:schemeClr val="accent6"/>
              </a:buClr>
              <a:buFontTx/>
              <a:buNone/>
              <a:defRPr sz="9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78472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HASIS - Yellow">
    <p:bg>
      <p:bgPr>
        <a:solidFill>
          <a:schemeClr val="tx1"/>
        </a:solidFill>
        <a:effectLst/>
      </p:bgPr>
    </p:bg>
    <p:spTree>
      <p:nvGrpSpPr>
        <p:cNvPr id="1" name=""/>
        <p:cNvGrpSpPr/>
        <p:nvPr/>
      </p:nvGrpSpPr>
      <p:grpSpPr>
        <a:xfrm>
          <a:off x="0" y="0"/>
          <a:ext cx="0" cy="0"/>
          <a:chOff x="0" y="0"/>
          <a:chExt cx="0" cy="0"/>
        </a:xfrm>
      </p:grpSpPr>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p:cNvSpPr>
            <a:spLocks noGrp="1"/>
          </p:cNvSpPr>
          <p:nvPr>
            <p:ph type="title"/>
          </p:nvPr>
        </p:nvSpPr>
        <p:spPr>
          <a:xfrm>
            <a:off x="461010" y="1384300"/>
            <a:ext cx="6695975" cy="538609"/>
          </a:xfrm>
        </p:spPr>
        <p:txBody>
          <a:bodyPr wrap="square" anchor="t">
            <a:spAutoFit/>
          </a:bodyPr>
          <a:lstStyle>
            <a:lvl1pPr algn="l">
              <a:lnSpc>
                <a:spcPct val="100000"/>
              </a:lnSpc>
              <a:defRPr sz="3500" b="1" cap="none">
                <a:solidFill>
                  <a:schemeClr val="bg1"/>
                </a:solidFill>
              </a:defRPr>
            </a:lvl1pPr>
          </a:lstStyle>
          <a:p>
            <a:r>
              <a:rPr lang="en-US"/>
              <a:t>Click to edit Master title style</a:t>
            </a:r>
            <a:endParaRPr lang="en-CA" dirty="0"/>
          </a:p>
        </p:txBody>
      </p:sp>
      <p:sp>
        <p:nvSpPr>
          <p:cNvPr id="6" name="Text Placeholder 2"/>
          <p:cNvSpPr>
            <a:spLocks noGrp="1"/>
          </p:cNvSpPr>
          <p:nvPr>
            <p:ph type="body" idx="1"/>
          </p:nvPr>
        </p:nvSpPr>
        <p:spPr>
          <a:xfrm>
            <a:off x="468313" y="3675600"/>
            <a:ext cx="6691906" cy="138499"/>
          </a:xfrm>
        </p:spPr>
        <p:txBody>
          <a:bodyPr wrap="square" anchor="t" anchorCtr="0">
            <a:spAutoFit/>
          </a:bodyPr>
          <a:lstStyle>
            <a:lvl1pPr marL="0" indent="0">
              <a:lnSpc>
                <a:spcPct val="100000"/>
              </a:lnSpc>
              <a:spcAft>
                <a:spcPts val="600"/>
              </a:spcAft>
              <a:buClr>
                <a:schemeClr val="accent6"/>
              </a:buClr>
              <a:buFontTx/>
              <a:buNone/>
              <a:defRPr sz="9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6511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HASIS - Red">
    <p:bg>
      <p:bgPr>
        <a:solidFill>
          <a:schemeClr val="tx1"/>
        </a:solidFill>
        <a:effectLst/>
      </p:bgPr>
    </p:bg>
    <p:spTree>
      <p:nvGrpSpPr>
        <p:cNvPr id="1" name=""/>
        <p:cNvGrpSpPr/>
        <p:nvPr/>
      </p:nvGrpSpPr>
      <p:grpSpPr>
        <a:xfrm>
          <a:off x="0" y="0"/>
          <a:ext cx="0" cy="0"/>
          <a:chOff x="0" y="0"/>
          <a:chExt cx="0" cy="0"/>
        </a:xfrm>
      </p:grpSpPr>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p:cNvSpPr>
            <a:spLocks noGrp="1"/>
          </p:cNvSpPr>
          <p:nvPr>
            <p:ph type="title"/>
          </p:nvPr>
        </p:nvSpPr>
        <p:spPr>
          <a:xfrm>
            <a:off x="461010" y="1384300"/>
            <a:ext cx="6695975" cy="538609"/>
          </a:xfrm>
        </p:spPr>
        <p:txBody>
          <a:bodyPr wrap="square" anchor="t">
            <a:spAutoFit/>
          </a:bodyPr>
          <a:lstStyle>
            <a:lvl1pPr algn="l">
              <a:lnSpc>
                <a:spcPct val="100000"/>
              </a:lnSpc>
              <a:defRPr sz="3500" b="1" cap="none">
                <a:solidFill>
                  <a:schemeClr val="bg1"/>
                </a:solidFill>
              </a:defRPr>
            </a:lvl1pPr>
          </a:lstStyle>
          <a:p>
            <a:r>
              <a:rPr lang="en-US"/>
              <a:t>Click to edit Master title style</a:t>
            </a:r>
            <a:endParaRPr lang="en-CA" dirty="0"/>
          </a:p>
        </p:txBody>
      </p:sp>
      <p:sp>
        <p:nvSpPr>
          <p:cNvPr id="6" name="Text Placeholder 2"/>
          <p:cNvSpPr>
            <a:spLocks noGrp="1"/>
          </p:cNvSpPr>
          <p:nvPr>
            <p:ph type="body" idx="1"/>
          </p:nvPr>
        </p:nvSpPr>
        <p:spPr>
          <a:xfrm>
            <a:off x="468313" y="3675600"/>
            <a:ext cx="6691906" cy="138499"/>
          </a:xfrm>
        </p:spPr>
        <p:txBody>
          <a:bodyPr wrap="square" anchor="t" anchorCtr="0">
            <a:spAutoFit/>
          </a:bodyPr>
          <a:lstStyle>
            <a:lvl1pPr marL="0" indent="0">
              <a:lnSpc>
                <a:spcPct val="100000"/>
              </a:lnSpc>
              <a:spcAft>
                <a:spcPts val="600"/>
              </a:spcAft>
              <a:buClr>
                <a:schemeClr val="accent6"/>
              </a:buClr>
              <a:buFontTx/>
              <a:buNone/>
              <a:defRPr sz="9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6958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MPHASIS - Purple">
    <p:bg>
      <p:bgPr>
        <a:solidFill>
          <a:schemeClr val="tx1"/>
        </a:solidFill>
        <a:effectLst/>
      </p:bgPr>
    </p:bg>
    <p:spTree>
      <p:nvGrpSpPr>
        <p:cNvPr id="1" name=""/>
        <p:cNvGrpSpPr/>
        <p:nvPr/>
      </p:nvGrpSpPr>
      <p:grpSpPr>
        <a:xfrm>
          <a:off x="0" y="0"/>
          <a:ext cx="0" cy="0"/>
          <a:chOff x="0" y="0"/>
          <a:chExt cx="0" cy="0"/>
        </a:xfrm>
      </p:grpSpPr>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p:cNvSpPr>
            <a:spLocks noGrp="1"/>
          </p:cNvSpPr>
          <p:nvPr>
            <p:ph type="title"/>
          </p:nvPr>
        </p:nvSpPr>
        <p:spPr>
          <a:xfrm>
            <a:off x="461010" y="1384300"/>
            <a:ext cx="6695975" cy="538609"/>
          </a:xfrm>
        </p:spPr>
        <p:txBody>
          <a:bodyPr wrap="square" anchor="t">
            <a:spAutoFit/>
          </a:bodyPr>
          <a:lstStyle>
            <a:lvl1pPr algn="l">
              <a:lnSpc>
                <a:spcPct val="100000"/>
              </a:lnSpc>
              <a:defRPr sz="3500" b="1" cap="none">
                <a:solidFill>
                  <a:schemeClr val="bg1"/>
                </a:solidFill>
              </a:defRPr>
            </a:lvl1pPr>
          </a:lstStyle>
          <a:p>
            <a:r>
              <a:rPr lang="en-US"/>
              <a:t>Click to edit Master title style</a:t>
            </a:r>
            <a:endParaRPr lang="en-CA" dirty="0"/>
          </a:p>
        </p:txBody>
      </p:sp>
      <p:sp>
        <p:nvSpPr>
          <p:cNvPr id="6" name="Text Placeholder 2"/>
          <p:cNvSpPr>
            <a:spLocks noGrp="1"/>
          </p:cNvSpPr>
          <p:nvPr>
            <p:ph type="body" idx="1"/>
          </p:nvPr>
        </p:nvSpPr>
        <p:spPr>
          <a:xfrm>
            <a:off x="468313" y="3675600"/>
            <a:ext cx="6691906" cy="138499"/>
          </a:xfrm>
        </p:spPr>
        <p:txBody>
          <a:bodyPr wrap="square" anchor="t" anchorCtr="0">
            <a:spAutoFit/>
          </a:bodyPr>
          <a:lstStyle>
            <a:lvl1pPr marL="0" indent="0">
              <a:lnSpc>
                <a:spcPct val="100000"/>
              </a:lnSpc>
              <a:spcAft>
                <a:spcPts val="600"/>
              </a:spcAft>
              <a:buClr>
                <a:schemeClr val="accent6"/>
              </a:buClr>
              <a:buFontTx/>
              <a:buNone/>
              <a:defRPr sz="9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1131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 Gree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84000" y="1994396"/>
            <a:ext cx="4320480" cy="923330"/>
          </a:xfrm>
        </p:spPr>
        <p:txBody>
          <a:bodyPr wrap="square" anchor="t">
            <a:spAutoFit/>
          </a:bodyPr>
          <a:lstStyle>
            <a:lvl1pPr algn="l">
              <a:lnSpc>
                <a:spcPct val="100000"/>
              </a:lnSpc>
              <a:defRPr sz="3000" b="1" cap="none">
                <a:solidFill>
                  <a:schemeClr val="bg1"/>
                </a:solidFill>
              </a:defRPr>
            </a:lvl1pPr>
          </a:lstStyle>
          <a:p>
            <a:r>
              <a:rPr lang="en-US"/>
              <a:t>Click to edit Master title style</a:t>
            </a:r>
            <a:endParaRPr lang="en-CA" dirty="0"/>
          </a:p>
        </p:txBody>
      </p:sp>
      <p:sp>
        <p:nvSpPr>
          <p:cNvPr id="3" name="Text Placeholder 2"/>
          <p:cNvSpPr>
            <a:spLocks noGrp="1"/>
          </p:cNvSpPr>
          <p:nvPr>
            <p:ph type="body" idx="1"/>
          </p:nvPr>
        </p:nvSpPr>
        <p:spPr>
          <a:xfrm>
            <a:off x="2484000" y="2933996"/>
            <a:ext cx="4320248" cy="282129"/>
          </a:xfrm>
        </p:spPr>
        <p:txBody>
          <a:bodyPr wrap="square" anchor="b">
            <a:spAutoFit/>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userDrawn="1"/>
        </p:nvSpPr>
        <p:spPr>
          <a:xfrm>
            <a:off x="6876256" y="2516400"/>
            <a:ext cx="2267744" cy="2628445"/>
          </a:xfrm>
          <a:custGeom>
            <a:avLst/>
            <a:gdLst>
              <a:gd name="connsiteX0" fmla="*/ 0 w 2267744"/>
              <a:gd name="connsiteY0" fmla="*/ 0 h 2627100"/>
              <a:gd name="connsiteX1" fmla="*/ 2267744 w 2267744"/>
              <a:gd name="connsiteY1" fmla="*/ 0 h 2627100"/>
              <a:gd name="connsiteX2" fmla="*/ 2267744 w 2267744"/>
              <a:gd name="connsiteY2" fmla="*/ 2627100 h 2627100"/>
              <a:gd name="connsiteX3" fmla="*/ 0 w 2267744"/>
              <a:gd name="connsiteY3" fmla="*/ 2627100 h 2627100"/>
              <a:gd name="connsiteX4" fmla="*/ 0 w 2267744"/>
              <a:gd name="connsiteY4" fmla="*/ 0 h 2627100"/>
              <a:gd name="connsiteX0" fmla="*/ 0 w 2267744"/>
              <a:gd name="connsiteY0" fmla="*/ 0 h 2631518"/>
              <a:gd name="connsiteX1" fmla="*/ 2267744 w 2267744"/>
              <a:gd name="connsiteY1" fmla="*/ 0 h 2631518"/>
              <a:gd name="connsiteX2" fmla="*/ 2267744 w 2267744"/>
              <a:gd name="connsiteY2" fmla="*/ 2627100 h 2631518"/>
              <a:gd name="connsiteX3" fmla="*/ 914400 w 2267744"/>
              <a:gd name="connsiteY3" fmla="*/ 2631518 h 2631518"/>
              <a:gd name="connsiteX4" fmla="*/ 0 w 2267744"/>
              <a:gd name="connsiteY4" fmla="*/ 0 h 2631518"/>
              <a:gd name="connsiteX0" fmla="*/ 0 w 2267744"/>
              <a:gd name="connsiteY0" fmla="*/ 0 h 2631518"/>
              <a:gd name="connsiteX1" fmla="*/ 2267744 w 2267744"/>
              <a:gd name="connsiteY1" fmla="*/ 0 h 2631518"/>
              <a:gd name="connsiteX2" fmla="*/ 2267744 w 2267744"/>
              <a:gd name="connsiteY2" fmla="*/ 2627100 h 2631518"/>
              <a:gd name="connsiteX3" fmla="*/ 1647687 w 2267744"/>
              <a:gd name="connsiteY3" fmla="*/ 2631518 h 2631518"/>
              <a:gd name="connsiteX4" fmla="*/ 0 w 2267744"/>
              <a:gd name="connsiteY4" fmla="*/ 0 h 2631518"/>
              <a:gd name="connsiteX0" fmla="*/ 0 w 2267744"/>
              <a:gd name="connsiteY0" fmla="*/ 0 h 2640352"/>
              <a:gd name="connsiteX1" fmla="*/ 2267744 w 2267744"/>
              <a:gd name="connsiteY1" fmla="*/ 0 h 2640352"/>
              <a:gd name="connsiteX2" fmla="*/ 2267744 w 2267744"/>
              <a:gd name="connsiteY2" fmla="*/ 2627100 h 2640352"/>
              <a:gd name="connsiteX3" fmla="*/ 1510748 w 2267744"/>
              <a:gd name="connsiteY3" fmla="*/ 2640352 h 2640352"/>
              <a:gd name="connsiteX4" fmla="*/ 0 w 2267744"/>
              <a:gd name="connsiteY4" fmla="*/ 0 h 2640352"/>
              <a:gd name="connsiteX0" fmla="*/ 0 w 2267744"/>
              <a:gd name="connsiteY0" fmla="*/ 0 h 2627100"/>
              <a:gd name="connsiteX1" fmla="*/ 2267744 w 2267744"/>
              <a:gd name="connsiteY1" fmla="*/ 0 h 2627100"/>
              <a:gd name="connsiteX2" fmla="*/ 2267744 w 2267744"/>
              <a:gd name="connsiteY2" fmla="*/ 2627100 h 2627100"/>
              <a:gd name="connsiteX3" fmla="*/ 1534560 w 2267744"/>
              <a:gd name="connsiteY3" fmla="*/ 2561771 h 2627100"/>
              <a:gd name="connsiteX4" fmla="*/ 0 w 2267744"/>
              <a:gd name="connsiteY4" fmla="*/ 0 h 2627100"/>
              <a:gd name="connsiteX0" fmla="*/ 0 w 2267744"/>
              <a:gd name="connsiteY0" fmla="*/ 0 h 2630827"/>
              <a:gd name="connsiteX1" fmla="*/ 2267744 w 2267744"/>
              <a:gd name="connsiteY1" fmla="*/ 0 h 2630827"/>
              <a:gd name="connsiteX2" fmla="*/ 2267744 w 2267744"/>
              <a:gd name="connsiteY2" fmla="*/ 2627100 h 2630827"/>
              <a:gd name="connsiteX3" fmla="*/ 1501223 w 2267744"/>
              <a:gd name="connsiteY3" fmla="*/ 2630827 h 2630827"/>
              <a:gd name="connsiteX4" fmla="*/ 0 w 2267744"/>
              <a:gd name="connsiteY4" fmla="*/ 0 h 2630827"/>
              <a:gd name="connsiteX0" fmla="*/ 0 w 2267744"/>
              <a:gd name="connsiteY0" fmla="*/ 0 h 2627100"/>
              <a:gd name="connsiteX1" fmla="*/ 2267744 w 2267744"/>
              <a:gd name="connsiteY1" fmla="*/ 0 h 2627100"/>
              <a:gd name="connsiteX2" fmla="*/ 2267744 w 2267744"/>
              <a:gd name="connsiteY2" fmla="*/ 2627100 h 2627100"/>
              <a:gd name="connsiteX3" fmla="*/ 1560754 w 2267744"/>
              <a:gd name="connsiteY3" fmla="*/ 2518908 h 2627100"/>
              <a:gd name="connsiteX4" fmla="*/ 0 w 2267744"/>
              <a:gd name="connsiteY4" fmla="*/ 0 h 2627100"/>
              <a:gd name="connsiteX0" fmla="*/ 0 w 2267744"/>
              <a:gd name="connsiteY0" fmla="*/ 0 h 2628445"/>
              <a:gd name="connsiteX1" fmla="*/ 2267744 w 2267744"/>
              <a:gd name="connsiteY1" fmla="*/ 0 h 2628445"/>
              <a:gd name="connsiteX2" fmla="*/ 2267744 w 2267744"/>
              <a:gd name="connsiteY2" fmla="*/ 2627100 h 2628445"/>
              <a:gd name="connsiteX3" fmla="*/ 1501223 w 2267744"/>
              <a:gd name="connsiteY3" fmla="*/ 2628445 h 2628445"/>
              <a:gd name="connsiteX4" fmla="*/ 0 w 2267744"/>
              <a:gd name="connsiteY4" fmla="*/ 0 h 2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44" h="2628445">
                <a:moveTo>
                  <a:pt x="0" y="0"/>
                </a:moveTo>
                <a:lnTo>
                  <a:pt x="2267744" y="0"/>
                </a:lnTo>
                <a:lnTo>
                  <a:pt x="2267744" y="2627100"/>
                </a:lnTo>
                <a:lnTo>
                  <a:pt x="1501223" y="2628445"/>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Subtitle 2"/>
          <p:cNvSpPr>
            <a:spLocks noGrp="1"/>
          </p:cNvSpPr>
          <p:nvPr>
            <p:ph type="subTitle" idx="10" hasCustomPrompt="1"/>
          </p:nvPr>
        </p:nvSpPr>
        <p:spPr>
          <a:xfrm>
            <a:off x="468545" y="1716435"/>
            <a:ext cx="2015455" cy="1769715"/>
          </a:xfrm>
        </p:spPr>
        <p:txBody>
          <a:bodyPr wrap="square">
            <a:spAutoFit/>
          </a:bodyPr>
          <a:lstStyle>
            <a:lvl1pPr marL="0" indent="0" algn="l">
              <a:lnSpc>
                <a:spcPct val="100000"/>
              </a:lnSpc>
              <a:spcAft>
                <a:spcPts val="0"/>
              </a:spcAft>
              <a:buNone/>
              <a:defRPr sz="11500" b="1">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t>
            </a:r>
            <a:endParaRPr lang="en-CA" dirty="0"/>
          </a:p>
        </p:txBody>
      </p:sp>
    </p:spTree>
    <p:extLst>
      <p:ext uri="{BB962C8B-B14F-4D97-AF65-F5344CB8AC3E}">
        <p14:creationId xmlns:p14="http://schemas.microsoft.com/office/powerpoint/2010/main" val="307602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 Blue">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6876256" y="2516400"/>
            <a:ext cx="2267744" cy="2628445"/>
          </a:xfrm>
          <a:custGeom>
            <a:avLst/>
            <a:gdLst>
              <a:gd name="connsiteX0" fmla="*/ 0 w 2267744"/>
              <a:gd name="connsiteY0" fmla="*/ 0 h 2627100"/>
              <a:gd name="connsiteX1" fmla="*/ 2267744 w 2267744"/>
              <a:gd name="connsiteY1" fmla="*/ 0 h 2627100"/>
              <a:gd name="connsiteX2" fmla="*/ 2267744 w 2267744"/>
              <a:gd name="connsiteY2" fmla="*/ 2627100 h 2627100"/>
              <a:gd name="connsiteX3" fmla="*/ 0 w 2267744"/>
              <a:gd name="connsiteY3" fmla="*/ 2627100 h 2627100"/>
              <a:gd name="connsiteX4" fmla="*/ 0 w 2267744"/>
              <a:gd name="connsiteY4" fmla="*/ 0 h 2627100"/>
              <a:gd name="connsiteX0" fmla="*/ 0 w 2267744"/>
              <a:gd name="connsiteY0" fmla="*/ 0 h 2631518"/>
              <a:gd name="connsiteX1" fmla="*/ 2267744 w 2267744"/>
              <a:gd name="connsiteY1" fmla="*/ 0 h 2631518"/>
              <a:gd name="connsiteX2" fmla="*/ 2267744 w 2267744"/>
              <a:gd name="connsiteY2" fmla="*/ 2627100 h 2631518"/>
              <a:gd name="connsiteX3" fmla="*/ 914400 w 2267744"/>
              <a:gd name="connsiteY3" fmla="*/ 2631518 h 2631518"/>
              <a:gd name="connsiteX4" fmla="*/ 0 w 2267744"/>
              <a:gd name="connsiteY4" fmla="*/ 0 h 2631518"/>
              <a:gd name="connsiteX0" fmla="*/ 0 w 2267744"/>
              <a:gd name="connsiteY0" fmla="*/ 0 h 2631518"/>
              <a:gd name="connsiteX1" fmla="*/ 2267744 w 2267744"/>
              <a:gd name="connsiteY1" fmla="*/ 0 h 2631518"/>
              <a:gd name="connsiteX2" fmla="*/ 2267744 w 2267744"/>
              <a:gd name="connsiteY2" fmla="*/ 2627100 h 2631518"/>
              <a:gd name="connsiteX3" fmla="*/ 1647687 w 2267744"/>
              <a:gd name="connsiteY3" fmla="*/ 2631518 h 2631518"/>
              <a:gd name="connsiteX4" fmla="*/ 0 w 2267744"/>
              <a:gd name="connsiteY4" fmla="*/ 0 h 2631518"/>
              <a:gd name="connsiteX0" fmla="*/ 0 w 2267744"/>
              <a:gd name="connsiteY0" fmla="*/ 0 h 2640352"/>
              <a:gd name="connsiteX1" fmla="*/ 2267744 w 2267744"/>
              <a:gd name="connsiteY1" fmla="*/ 0 h 2640352"/>
              <a:gd name="connsiteX2" fmla="*/ 2267744 w 2267744"/>
              <a:gd name="connsiteY2" fmla="*/ 2627100 h 2640352"/>
              <a:gd name="connsiteX3" fmla="*/ 1510748 w 2267744"/>
              <a:gd name="connsiteY3" fmla="*/ 2640352 h 2640352"/>
              <a:gd name="connsiteX4" fmla="*/ 0 w 2267744"/>
              <a:gd name="connsiteY4" fmla="*/ 0 h 2640352"/>
              <a:gd name="connsiteX0" fmla="*/ 0 w 2267744"/>
              <a:gd name="connsiteY0" fmla="*/ 0 h 2627100"/>
              <a:gd name="connsiteX1" fmla="*/ 2267744 w 2267744"/>
              <a:gd name="connsiteY1" fmla="*/ 0 h 2627100"/>
              <a:gd name="connsiteX2" fmla="*/ 2267744 w 2267744"/>
              <a:gd name="connsiteY2" fmla="*/ 2627100 h 2627100"/>
              <a:gd name="connsiteX3" fmla="*/ 1534560 w 2267744"/>
              <a:gd name="connsiteY3" fmla="*/ 2561771 h 2627100"/>
              <a:gd name="connsiteX4" fmla="*/ 0 w 2267744"/>
              <a:gd name="connsiteY4" fmla="*/ 0 h 2627100"/>
              <a:gd name="connsiteX0" fmla="*/ 0 w 2267744"/>
              <a:gd name="connsiteY0" fmla="*/ 0 h 2630827"/>
              <a:gd name="connsiteX1" fmla="*/ 2267744 w 2267744"/>
              <a:gd name="connsiteY1" fmla="*/ 0 h 2630827"/>
              <a:gd name="connsiteX2" fmla="*/ 2267744 w 2267744"/>
              <a:gd name="connsiteY2" fmla="*/ 2627100 h 2630827"/>
              <a:gd name="connsiteX3" fmla="*/ 1501223 w 2267744"/>
              <a:gd name="connsiteY3" fmla="*/ 2630827 h 2630827"/>
              <a:gd name="connsiteX4" fmla="*/ 0 w 2267744"/>
              <a:gd name="connsiteY4" fmla="*/ 0 h 2630827"/>
              <a:gd name="connsiteX0" fmla="*/ 0 w 2267744"/>
              <a:gd name="connsiteY0" fmla="*/ 0 h 2627100"/>
              <a:gd name="connsiteX1" fmla="*/ 2267744 w 2267744"/>
              <a:gd name="connsiteY1" fmla="*/ 0 h 2627100"/>
              <a:gd name="connsiteX2" fmla="*/ 2267744 w 2267744"/>
              <a:gd name="connsiteY2" fmla="*/ 2627100 h 2627100"/>
              <a:gd name="connsiteX3" fmla="*/ 1560754 w 2267744"/>
              <a:gd name="connsiteY3" fmla="*/ 2518908 h 2627100"/>
              <a:gd name="connsiteX4" fmla="*/ 0 w 2267744"/>
              <a:gd name="connsiteY4" fmla="*/ 0 h 2627100"/>
              <a:gd name="connsiteX0" fmla="*/ 0 w 2267744"/>
              <a:gd name="connsiteY0" fmla="*/ 0 h 2628445"/>
              <a:gd name="connsiteX1" fmla="*/ 2267744 w 2267744"/>
              <a:gd name="connsiteY1" fmla="*/ 0 h 2628445"/>
              <a:gd name="connsiteX2" fmla="*/ 2267744 w 2267744"/>
              <a:gd name="connsiteY2" fmla="*/ 2627100 h 2628445"/>
              <a:gd name="connsiteX3" fmla="*/ 1501223 w 2267744"/>
              <a:gd name="connsiteY3" fmla="*/ 2628445 h 2628445"/>
              <a:gd name="connsiteX4" fmla="*/ 0 w 2267744"/>
              <a:gd name="connsiteY4" fmla="*/ 0 h 2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44" h="2628445">
                <a:moveTo>
                  <a:pt x="0" y="0"/>
                </a:moveTo>
                <a:lnTo>
                  <a:pt x="2267744" y="0"/>
                </a:lnTo>
                <a:lnTo>
                  <a:pt x="2267744" y="2627100"/>
                </a:lnTo>
                <a:lnTo>
                  <a:pt x="1501223" y="262844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a:spLocks noGrp="1"/>
          </p:cNvSpPr>
          <p:nvPr>
            <p:ph type="title"/>
          </p:nvPr>
        </p:nvSpPr>
        <p:spPr>
          <a:xfrm>
            <a:off x="2484000" y="1994396"/>
            <a:ext cx="4320480" cy="923330"/>
          </a:xfrm>
        </p:spPr>
        <p:txBody>
          <a:bodyPr wrap="square" anchor="t">
            <a:spAutoFit/>
          </a:bodyPr>
          <a:lstStyle>
            <a:lvl1pPr algn="l">
              <a:lnSpc>
                <a:spcPct val="100000"/>
              </a:lnSpc>
              <a:defRPr sz="3000" b="1" cap="none">
                <a:solidFill>
                  <a:schemeClr val="bg1"/>
                </a:solidFill>
              </a:defRPr>
            </a:lvl1pPr>
          </a:lstStyle>
          <a:p>
            <a:r>
              <a:rPr lang="en-US"/>
              <a:t>Click to edit Master title style</a:t>
            </a:r>
            <a:endParaRPr lang="en-CA" dirty="0"/>
          </a:p>
        </p:txBody>
      </p:sp>
      <p:sp>
        <p:nvSpPr>
          <p:cNvPr id="7" name="Text Placeholder 2"/>
          <p:cNvSpPr>
            <a:spLocks noGrp="1"/>
          </p:cNvSpPr>
          <p:nvPr>
            <p:ph type="body" idx="1"/>
          </p:nvPr>
        </p:nvSpPr>
        <p:spPr>
          <a:xfrm>
            <a:off x="2484000" y="2933996"/>
            <a:ext cx="4320248" cy="282129"/>
          </a:xfrm>
        </p:spPr>
        <p:txBody>
          <a:bodyPr wrap="square" anchor="b">
            <a:spAutoFit/>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ubtitle 2"/>
          <p:cNvSpPr>
            <a:spLocks noGrp="1"/>
          </p:cNvSpPr>
          <p:nvPr>
            <p:ph type="subTitle" idx="10" hasCustomPrompt="1"/>
          </p:nvPr>
        </p:nvSpPr>
        <p:spPr>
          <a:xfrm>
            <a:off x="468545" y="1716435"/>
            <a:ext cx="2015455" cy="1769715"/>
          </a:xfrm>
        </p:spPr>
        <p:txBody>
          <a:bodyPr wrap="square">
            <a:spAutoFit/>
          </a:bodyPr>
          <a:lstStyle>
            <a:lvl1pPr marL="0" indent="0" algn="l">
              <a:lnSpc>
                <a:spcPct val="100000"/>
              </a:lnSpc>
              <a:spcAft>
                <a:spcPts val="0"/>
              </a:spcAft>
              <a:buNone/>
              <a:defRPr sz="11500" b="1">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t>
            </a:r>
            <a:endParaRPr lang="en-CA" dirty="0"/>
          </a:p>
        </p:txBody>
      </p:sp>
    </p:spTree>
    <p:extLst>
      <p:ext uri="{BB962C8B-B14F-4D97-AF65-F5344CB8AC3E}">
        <p14:creationId xmlns:p14="http://schemas.microsoft.com/office/powerpoint/2010/main" val="145688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 Yellow">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6876256" y="2516400"/>
            <a:ext cx="2267744" cy="2628445"/>
          </a:xfrm>
          <a:custGeom>
            <a:avLst/>
            <a:gdLst>
              <a:gd name="connsiteX0" fmla="*/ 0 w 2267744"/>
              <a:gd name="connsiteY0" fmla="*/ 0 h 2627100"/>
              <a:gd name="connsiteX1" fmla="*/ 2267744 w 2267744"/>
              <a:gd name="connsiteY1" fmla="*/ 0 h 2627100"/>
              <a:gd name="connsiteX2" fmla="*/ 2267744 w 2267744"/>
              <a:gd name="connsiteY2" fmla="*/ 2627100 h 2627100"/>
              <a:gd name="connsiteX3" fmla="*/ 0 w 2267744"/>
              <a:gd name="connsiteY3" fmla="*/ 2627100 h 2627100"/>
              <a:gd name="connsiteX4" fmla="*/ 0 w 2267744"/>
              <a:gd name="connsiteY4" fmla="*/ 0 h 2627100"/>
              <a:gd name="connsiteX0" fmla="*/ 0 w 2267744"/>
              <a:gd name="connsiteY0" fmla="*/ 0 h 2631518"/>
              <a:gd name="connsiteX1" fmla="*/ 2267744 w 2267744"/>
              <a:gd name="connsiteY1" fmla="*/ 0 h 2631518"/>
              <a:gd name="connsiteX2" fmla="*/ 2267744 w 2267744"/>
              <a:gd name="connsiteY2" fmla="*/ 2627100 h 2631518"/>
              <a:gd name="connsiteX3" fmla="*/ 914400 w 2267744"/>
              <a:gd name="connsiteY3" fmla="*/ 2631518 h 2631518"/>
              <a:gd name="connsiteX4" fmla="*/ 0 w 2267744"/>
              <a:gd name="connsiteY4" fmla="*/ 0 h 2631518"/>
              <a:gd name="connsiteX0" fmla="*/ 0 w 2267744"/>
              <a:gd name="connsiteY0" fmla="*/ 0 h 2631518"/>
              <a:gd name="connsiteX1" fmla="*/ 2267744 w 2267744"/>
              <a:gd name="connsiteY1" fmla="*/ 0 h 2631518"/>
              <a:gd name="connsiteX2" fmla="*/ 2267744 w 2267744"/>
              <a:gd name="connsiteY2" fmla="*/ 2627100 h 2631518"/>
              <a:gd name="connsiteX3" fmla="*/ 1647687 w 2267744"/>
              <a:gd name="connsiteY3" fmla="*/ 2631518 h 2631518"/>
              <a:gd name="connsiteX4" fmla="*/ 0 w 2267744"/>
              <a:gd name="connsiteY4" fmla="*/ 0 h 2631518"/>
              <a:gd name="connsiteX0" fmla="*/ 0 w 2267744"/>
              <a:gd name="connsiteY0" fmla="*/ 0 h 2640352"/>
              <a:gd name="connsiteX1" fmla="*/ 2267744 w 2267744"/>
              <a:gd name="connsiteY1" fmla="*/ 0 h 2640352"/>
              <a:gd name="connsiteX2" fmla="*/ 2267744 w 2267744"/>
              <a:gd name="connsiteY2" fmla="*/ 2627100 h 2640352"/>
              <a:gd name="connsiteX3" fmla="*/ 1510748 w 2267744"/>
              <a:gd name="connsiteY3" fmla="*/ 2640352 h 2640352"/>
              <a:gd name="connsiteX4" fmla="*/ 0 w 2267744"/>
              <a:gd name="connsiteY4" fmla="*/ 0 h 2640352"/>
              <a:gd name="connsiteX0" fmla="*/ 0 w 2267744"/>
              <a:gd name="connsiteY0" fmla="*/ 0 h 2627100"/>
              <a:gd name="connsiteX1" fmla="*/ 2267744 w 2267744"/>
              <a:gd name="connsiteY1" fmla="*/ 0 h 2627100"/>
              <a:gd name="connsiteX2" fmla="*/ 2267744 w 2267744"/>
              <a:gd name="connsiteY2" fmla="*/ 2627100 h 2627100"/>
              <a:gd name="connsiteX3" fmla="*/ 1534560 w 2267744"/>
              <a:gd name="connsiteY3" fmla="*/ 2561771 h 2627100"/>
              <a:gd name="connsiteX4" fmla="*/ 0 w 2267744"/>
              <a:gd name="connsiteY4" fmla="*/ 0 h 2627100"/>
              <a:gd name="connsiteX0" fmla="*/ 0 w 2267744"/>
              <a:gd name="connsiteY0" fmla="*/ 0 h 2630827"/>
              <a:gd name="connsiteX1" fmla="*/ 2267744 w 2267744"/>
              <a:gd name="connsiteY1" fmla="*/ 0 h 2630827"/>
              <a:gd name="connsiteX2" fmla="*/ 2267744 w 2267744"/>
              <a:gd name="connsiteY2" fmla="*/ 2627100 h 2630827"/>
              <a:gd name="connsiteX3" fmla="*/ 1501223 w 2267744"/>
              <a:gd name="connsiteY3" fmla="*/ 2630827 h 2630827"/>
              <a:gd name="connsiteX4" fmla="*/ 0 w 2267744"/>
              <a:gd name="connsiteY4" fmla="*/ 0 h 2630827"/>
              <a:gd name="connsiteX0" fmla="*/ 0 w 2267744"/>
              <a:gd name="connsiteY0" fmla="*/ 0 h 2627100"/>
              <a:gd name="connsiteX1" fmla="*/ 2267744 w 2267744"/>
              <a:gd name="connsiteY1" fmla="*/ 0 h 2627100"/>
              <a:gd name="connsiteX2" fmla="*/ 2267744 w 2267744"/>
              <a:gd name="connsiteY2" fmla="*/ 2627100 h 2627100"/>
              <a:gd name="connsiteX3" fmla="*/ 1560754 w 2267744"/>
              <a:gd name="connsiteY3" fmla="*/ 2518908 h 2627100"/>
              <a:gd name="connsiteX4" fmla="*/ 0 w 2267744"/>
              <a:gd name="connsiteY4" fmla="*/ 0 h 2627100"/>
              <a:gd name="connsiteX0" fmla="*/ 0 w 2267744"/>
              <a:gd name="connsiteY0" fmla="*/ 0 h 2628445"/>
              <a:gd name="connsiteX1" fmla="*/ 2267744 w 2267744"/>
              <a:gd name="connsiteY1" fmla="*/ 0 h 2628445"/>
              <a:gd name="connsiteX2" fmla="*/ 2267744 w 2267744"/>
              <a:gd name="connsiteY2" fmla="*/ 2627100 h 2628445"/>
              <a:gd name="connsiteX3" fmla="*/ 1501223 w 2267744"/>
              <a:gd name="connsiteY3" fmla="*/ 2628445 h 2628445"/>
              <a:gd name="connsiteX4" fmla="*/ 0 w 2267744"/>
              <a:gd name="connsiteY4" fmla="*/ 0 h 2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44" h="2628445">
                <a:moveTo>
                  <a:pt x="0" y="0"/>
                </a:moveTo>
                <a:lnTo>
                  <a:pt x="2267744" y="0"/>
                </a:lnTo>
                <a:lnTo>
                  <a:pt x="2267744" y="2627100"/>
                </a:lnTo>
                <a:lnTo>
                  <a:pt x="1501223" y="262844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a:spLocks noGrp="1"/>
          </p:cNvSpPr>
          <p:nvPr>
            <p:ph type="title"/>
          </p:nvPr>
        </p:nvSpPr>
        <p:spPr>
          <a:xfrm>
            <a:off x="2484000" y="1994396"/>
            <a:ext cx="4320480" cy="923330"/>
          </a:xfrm>
        </p:spPr>
        <p:txBody>
          <a:bodyPr wrap="square" anchor="t">
            <a:spAutoFit/>
          </a:bodyPr>
          <a:lstStyle>
            <a:lvl1pPr algn="l">
              <a:lnSpc>
                <a:spcPct val="100000"/>
              </a:lnSpc>
              <a:defRPr sz="3000" b="1" cap="none">
                <a:solidFill>
                  <a:schemeClr val="bg1"/>
                </a:solidFill>
              </a:defRPr>
            </a:lvl1pPr>
          </a:lstStyle>
          <a:p>
            <a:r>
              <a:rPr lang="en-US"/>
              <a:t>Click to edit Master title style</a:t>
            </a:r>
            <a:endParaRPr lang="en-CA" dirty="0"/>
          </a:p>
        </p:txBody>
      </p:sp>
      <p:sp>
        <p:nvSpPr>
          <p:cNvPr id="7" name="Text Placeholder 2"/>
          <p:cNvSpPr>
            <a:spLocks noGrp="1"/>
          </p:cNvSpPr>
          <p:nvPr>
            <p:ph type="body" idx="1"/>
          </p:nvPr>
        </p:nvSpPr>
        <p:spPr>
          <a:xfrm>
            <a:off x="2484000" y="2933996"/>
            <a:ext cx="4320248" cy="282129"/>
          </a:xfrm>
        </p:spPr>
        <p:txBody>
          <a:bodyPr wrap="square" anchor="b">
            <a:spAutoFit/>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ubtitle 2"/>
          <p:cNvSpPr>
            <a:spLocks noGrp="1"/>
          </p:cNvSpPr>
          <p:nvPr>
            <p:ph type="subTitle" idx="10" hasCustomPrompt="1"/>
          </p:nvPr>
        </p:nvSpPr>
        <p:spPr>
          <a:xfrm>
            <a:off x="468545" y="1716435"/>
            <a:ext cx="2015455" cy="1769715"/>
          </a:xfrm>
        </p:spPr>
        <p:txBody>
          <a:bodyPr wrap="square">
            <a:spAutoFit/>
          </a:bodyPr>
          <a:lstStyle>
            <a:lvl1pPr marL="0" indent="0" algn="l">
              <a:lnSpc>
                <a:spcPct val="100000"/>
              </a:lnSpc>
              <a:spcAft>
                <a:spcPts val="0"/>
              </a:spcAft>
              <a:buNone/>
              <a:defRPr sz="11500" b="1">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t>
            </a:r>
            <a:endParaRPr lang="en-CA" dirty="0"/>
          </a:p>
        </p:txBody>
      </p:sp>
    </p:spTree>
    <p:extLst>
      <p:ext uri="{BB962C8B-B14F-4D97-AF65-F5344CB8AC3E}">
        <p14:creationId xmlns:p14="http://schemas.microsoft.com/office/powerpoint/2010/main" val="2122295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Red">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6876256" y="2516400"/>
            <a:ext cx="2267744" cy="2628445"/>
          </a:xfrm>
          <a:custGeom>
            <a:avLst/>
            <a:gdLst>
              <a:gd name="connsiteX0" fmla="*/ 0 w 2267744"/>
              <a:gd name="connsiteY0" fmla="*/ 0 h 2627100"/>
              <a:gd name="connsiteX1" fmla="*/ 2267744 w 2267744"/>
              <a:gd name="connsiteY1" fmla="*/ 0 h 2627100"/>
              <a:gd name="connsiteX2" fmla="*/ 2267744 w 2267744"/>
              <a:gd name="connsiteY2" fmla="*/ 2627100 h 2627100"/>
              <a:gd name="connsiteX3" fmla="*/ 0 w 2267744"/>
              <a:gd name="connsiteY3" fmla="*/ 2627100 h 2627100"/>
              <a:gd name="connsiteX4" fmla="*/ 0 w 2267744"/>
              <a:gd name="connsiteY4" fmla="*/ 0 h 2627100"/>
              <a:gd name="connsiteX0" fmla="*/ 0 w 2267744"/>
              <a:gd name="connsiteY0" fmla="*/ 0 h 2631518"/>
              <a:gd name="connsiteX1" fmla="*/ 2267744 w 2267744"/>
              <a:gd name="connsiteY1" fmla="*/ 0 h 2631518"/>
              <a:gd name="connsiteX2" fmla="*/ 2267744 w 2267744"/>
              <a:gd name="connsiteY2" fmla="*/ 2627100 h 2631518"/>
              <a:gd name="connsiteX3" fmla="*/ 914400 w 2267744"/>
              <a:gd name="connsiteY3" fmla="*/ 2631518 h 2631518"/>
              <a:gd name="connsiteX4" fmla="*/ 0 w 2267744"/>
              <a:gd name="connsiteY4" fmla="*/ 0 h 2631518"/>
              <a:gd name="connsiteX0" fmla="*/ 0 w 2267744"/>
              <a:gd name="connsiteY0" fmla="*/ 0 h 2631518"/>
              <a:gd name="connsiteX1" fmla="*/ 2267744 w 2267744"/>
              <a:gd name="connsiteY1" fmla="*/ 0 h 2631518"/>
              <a:gd name="connsiteX2" fmla="*/ 2267744 w 2267744"/>
              <a:gd name="connsiteY2" fmla="*/ 2627100 h 2631518"/>
              <a:gd name="connsiteX3" fmla="*/ 1647687 w 2267744"/>
              <a:gd name="connsiteY3" fmla="*/ 2631518 h 2631518"/>
              <a:gd name="connsiteX4" fmla="*/ 0 w 2267744"/>
              <a:gd name="connsiteY4" fmla="*/ 0 h 2631518"/>
              <a:gd name="connsiteX0" fmla="*/ 0 w 2267744"/>
              <a:gd name="connsiteY0" fmla="*/ 0 h 2640352"/>
              <a:gd name="connsiteX1" fmla="*/ 2267744 w 2267744"/>
              <a:gd name="connsiteY1" fmla="*/ 0 h 2640352"/>
              <a:gd name="connsiteX2" fmla="*/ 2267744 w 2267744"/>
              <a:gd name="connsiteY2" fmla="*/ 2627100 h 2640352"/>
              <a:gd name="connsiteX3" fmla="*/ 1510748 w 2267744"/>
              <a:gd name="connsiteY3" fmla="*/ 2640352 h 2640352"/>
              <a:gd name="connsiteX4" fmla="*/ 0 w 2267744"/>
              <a:gd name="connsiteY4" fmla="*/ 0 h 2640352"/>
              <a:gd name="connsiteX0" fmla="*/ 0 w 2267744"/>
              <a:gd name="connsiteY0" fmla="*/ 0 h 2627100"/>
              <a:gd name="connsiteX1" fmla="*/ 2267744 w 2267744"/>
              <a:gd name="connsiteY1" fmla="*/ 0 h 2627100"/>
              <a:gd name="connsiteX2" fmla="*/ 2267744 w 2267744"/>
              <a:gd name="connsiteY2" fmla="*/ 2627100 h 2627100"/>
              <a:gd name="connsiteX3" fmla="*/ 1534560 w 2267744"/>
              <a:gd name="connsiteY3" fmla="*/ 2561771 h 2627100"/>
              <a:gd name="connsiteX4" fmla="*/ 0 w 2267744"/>
              <a:gd name="connsiteY4" fmla="*/ 0 h 2627100"/>
              <a:gd name="connsiteX0" fmla="*/ 0 w 2267744"/>
              <a:gd name="connsiteY0" fmla="*/ 0 h 2630827"/>
              <a:gd name="connsiteX1" fmla="*/ 2267744 w 2267744"/>
              <a:gd name="connsiteY1" fmla="*/ 0 h 2630827"/>
              <a:gd name="connsiteX2" fmla="*/ 2267744 w 2267744"/>
              <a:gd name="connsiteY2" fmla="*/ 2627100 h 2630827"/>
              <a:gd name="connsiteX3" fmla="*/ 1501223 w 2267744"/>
              <a:gd name="connsiteY3" fmla="*/ 2630827 h 2630827"/>
              <a:gd name="connsiteX4" fmla="*/ 0 w 2267744"/>
              <a:gd name="connsiteY4" fmla="*/ 0 h 2630827"/>
              <a:gd name="connsiteX0" fmla="*/ 0 w 2267744"/>
              <a:gd name="connsiteY0" fmla="*/ 0 h 2627100"/>
              <a:gd name="connsiteX1" fmla="*/ 2267744 w 2267744"/>
              <a:gd name="connsiteY1" fmla="*/ 0 h 2627100"/>
              <a:gd name="connsiteX2" fmla="*/ 2267744 w 2267744"/>
              <a:gd name="connsiteY2" fmla="*/ 2627100 h 2627100"/>
              <a:gd name="connsiteX3" fmla="*/ 1560754 w 2267744"/>
              <a:gd name="connsiteY3" fmla="*/ 2518908 h 2627100"/>
              <a:gd name="connsiteX4" fmla="*/ 0 w 2267744"/>
              <a:gd name="connsiteY4" fmla="*/ 0 h 2627100"/>
              <a:gd name="connsiteX0" fmla="*/ 0 w 2267744"/>
              <a:gd name="connsiteY0" fmla="*/ 0 h 2628445"/>
              <a:gd name="connsiteX1" fmla="*/ 2267744 w 2267744"/>
              <a:gd name="connsiteY1" fmla="*/ 0 h 2628445"/>
              <a:gd name="connsiteX2" fmla="*/ 2267744 w 2267744"/>
              <a:gd name="connsiteY2" fmla="*/ 2627100 h 2628445"/>
              <a:gd name="connsiteX3" fmla="*/ 1501223 w 2267744"/>
              <a:gd name="connsiteY3" fmla="*/ 2628445 h 2628445"/>
              <a:gd name="connsiteX4" fmla="*/ 0 w 2267744"/>
              <a:gd name="connsiteY4" fmla="*/ 0 h 2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44" h="2628445">
                <a:moveTo>
                  <a:pt x="0" y="0"/>
                </a:moveTo>
                <a:lnTo>
                  <a:pt x="2267744" y="0"/>
                </a:lnTo>
                <a:lnTo>
                  <a:pt x="2267744" y="2627100"/>
                </a:lnTo>
                <a:lnTo>
                  <a:pt x="1501223" y="262844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a:spLocks noGrp="1"/>
          </p:cNvSpPr>
          <p:nvPr>
            <p:ph type="title"/>
          </p:nvPr>
        </p:nvSpPr>
        <p:spPr>
          <a:xfrm>
            <a:off x="2484000" y="1994396"/>
            <a:ext cx="4320480" cy="923330"/>
          </a:xfrm>
        </p:spPr>
        <p:txBody>
          <a:bodyPr wrap="square" anchor="t">
            <a:spAutoFit/>
          </a:bodyPr>
          <a:lstStyle>
            <a:lvl1pPr algn="l">
              <a:lnSpc>
                <a:spcPct val="100000"/>
              </a:lnSpc>
              <a:defRPr sz="3000" b="1" cap="none">
                <a:solidFill>
                  <a:schemeClr val="bg1"/>
                </a:solidFill>
              </a:defRPr>
            </a:lvl1pPr>
          </a:lstStyle>
          <a:p>
            <a:r>
              <a:rPr lang="en-US"/>
              <a:t>Click to edit Master title style</a:t>
            </a:r>
            <a:endParaRPr lang="en-CA" dirty="0"/>
          </a:p>
        </p:txBody>
      </p:sp>
      <p:sp>
        <p:nvSpPr>
          <p:cNvPr id="7" name="Text Placeholder 2"/>
          <p:cNvSpPr>
            <a:spLocks noGrp="1"/>
          </p:cNvSpPr>
          <p:nvPr>
            <p:ph type="body" idx="1"/>
          </p:nvPr>
        </p:nvSpPr>
        <p:spPr>
          <a:xfrm>
            <a:off x="2484000" y="2933996"/>
            <a:ext cx="4320248" cy="282129"/>
          </a:xfrm>
        </p:spPr>
        <p:txBody>
          <a:bodyPr wrap="square" anchor="b">
            <a:spAutoFit/>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ubtitle 2"/>
          <p:cNvSpPr>
            <a:spLocks noGrp="1"/>
          </p:cNvSpPr>
          <p:nvPr>
            <p:ph type="subTitle" idx="10" hasCustomPrompt="1"/>
          </p:nvPr>
        </p:nvSpPr>
        <p:spPr>
          <a:xfrm>
            <a:off x="468545" y="1716435"/>
            <a:ext cx="2015455" cy="1769715"/>
          </a:xfrm>
        </p:spPr>
        <p:txBody>
          <a:bodyPr wrap="square">
            <a:spAutoFit/>
          </a:bodyPr>
          <a:lstStyle>
            <a:lvl1pPr marL="0" indent="0" algn="l">
              <a:lnSpc>
                <a:spcPct val="100000"/>
              </a:lnSpc>
              <a:spcAft>
                <a:spcPts val="0"/>
              </a:spcAft>
              <a:buNone/>
              <a:defRPr sz="11500" b="1">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t>
            </a:r>
            <a:endParaRPr lang="en-CA" dirty="0"/>
          </a:p>
        </p:txBody>
      </p:sp>
    </p:spTree>
    <p:extLst>
      <p:ext uri="{BB962C8B-B14F-4D97-AF65-F5344CB8AC3E}">
        <p14:creationId xmlns:p14="http://schemas.microsoft.com/office/powerpoint/2010/main" val="3380126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Purple">
    <p:bg>
      <p:bgPr>
        <a:solidFill>
          <a:schemeClr val="tx1"/>
        </a:solidFill>
        <a:effectLst/>
      </p:bgPr>
    </p:bg>
    <p:spTree>
      <p:nvGrpSpPr>
        <p:cNvPr id="1" name=""/>
        <p:cNvGrpSpPr/>
        <p:nvPr/>
      </p:nvGrpSpPr>
      <p:grpSpPr>
        <a:xfrm>
          <a:off x="0" y="0"/>
          <a:ext cx="0" cy="0"/>
          <a:chOff x="0" y="0"/>
          <a:chExt cx="0" cy="0"/>
        </a:xfrm>
      </p:grpSpPr>
      <p:sp>
        <p:nvSpPr>
          <p:cNvPr id="10" name="Rectangle 9"/>
          <p:cNvSpPr/>
          <p:nvPr userDrawn="1"/>
        </p:nvSpPr>
        <p:spPr>
          <a:xfrm>
            <a:off x="6876256" y="2516400"/>
            <a:ext cx="2267744" cy="2628445"/>
          </a:xfrm>
          <a:custGeom>
            <a:avLst/>
            <a:gdLst>
              <a:gd name="connsiteX0" fmla="*/ 0 w 2267744"/>
              <a:gd name="connsiteY0" fmla="*/ 0 h 2627100"/>
              <a:gd name="connsiteX1" fmla="*/ 2267744 w 2267744"/>
              <a:gd name="connsiteY1" fmla="*/ 0 h 2627100"/>
              <a:gd name="connsiteX2" fmla="*/ 2267744 w 2267744"/>
              <a:gd name="connsiteY2" fmla="*/ 2627100 h 2627100"/>
              <a:gd name="connsiteX3" fmla="*/ 0 w 2267744"/>
              <a:gd name="connsiteY3" fmla="*/ 2627100 h 2627100"/>
              <a:gd name="connsiteX4" fmla="*/ 0 w 2267744"/>
              <a:gd name="connsiteY4" fmla="*/ 0 h 2627100"/>
              <a:gd name="connsiteX0" fmla="*/ 0 w 2267744"/>
              <a:gd name="connsiteY0" fmla="*/ 0 h 2631518"/>
              <a:gd name="connsiteX1" fmla="*/ 2267744 w 2267744"/>
              <a:gd name="connsiteY1" fmla="*/ 0 h 2631518"/>
              <a:gd name="connsiteX2" fmla="*/ 2267744 w 2267744"/>
              <a:gd name="connsiteY2" fmla="*/ 2627100 h 2631518"/>
              <a:gd name="connsiteX3" fmla="*/ 914400 w 2267744"/>
              <a:gd name="connsiteY3" fmla="*/ 2631518 h 2631518"/>
              <a:gd name="connsiteX4" fmla="*/ 0 w 2267744"/>
              <a:gd name="connsiteY4" fmla="*/ 0 h 2631518"/>
              <a:gd name="connsiteX0" fmla="*/ 0 w 2267744"/>
              <a:gd name="connsiteY0" fmla="*/ 0 h 2631518"/>
              <a:gd name="connsiteX1" fmla="*/ 2267744 w 2267744"/>
              <a:gd name="connsiteY1" fmla="*/ 0 h 2631518"/>
              <a:gd name="connsiteX2" fmla="*/ 2267744 w 2267744"/>
              <a:gd name="connsiteY2" fmla="*/ 2627100 h 2631518"/>
              <a:gd name="connsiteX3" fmla="*/ 1647687 w 2267744"/>
              <a:gd name="connsiteY3" fmla="*/ 2631518 h 2631518"/>
              <a:gd name="connsiteX4" fmla="*/ 0 w 2267744"/>
              <a:gd name="connsiteY4" fmla="*/ 0 h 2631518"/>
              <a:gd name="connsiteX0" fmla="*/ 0 w 2267744"/>
              <a:gd name="connsiteY0" fmla="*/ 0 h 2640352"/>
              <a:gd name="connsiteX1" fmla="*/ 2267744 w 2267744"/>
              <a:gd name="connsiteY1" fmla="*/ 0 h 2640352"/>
              <a:gd name="connsiteX2" fmla="*/ 2267744 w 2267744"/>
              <a:gd name="connsiteY2" fmla="*/ 2627100 h 2640352"/>
              <a:gd name="connsiteX3" fmla="*/ 1510748 w 2267744"/>
              <a:gd name="connsiteY3" fmla="*/ 2640352 h 2640352"/>
              <a:gd name="connsiteX4" fmla="*/ 0 w 2267744"/>
              <a:gd name="connsiteY4" fmla="*/ 0 h 2640352"/>
              <a:gd name="connsiteX0" fmla="*/ 0 w 2267744"/>
              <a:gd name="connsiteY0" fmla="*/ 0 h 2627100"/>
              <a:gd name="connsiteX1" fmla="*/ 2267744 w 2267744"/>
              <a:gd name="connsiteY1" fmla="*/ 0 h 2627100"/>
              <a:gd name="connsiteX2" fmla="*/ 2267744 w 2267744"/>
              <a:gd name="connsiteY2" fmla="*/ 2627100 h 2627100"/>
              <a:gd name="connsiteX3" fmla="*/ 1534560 w 2267744"/>
              <a:gd name="connsiteY3" fmla="*/ 2561771 h 2627100"/>
              <a:gd name="connsiteX4" fmla="*/ 0 w 2267744"/>
              <a:gd name="connsiteY4" fmla="*/ 0 h 2627100"/>
              <a:gd name="connsiteX0" fmla="*/ 0 w 2267744"/>
              <a:gd name="connsiteY0" fmla="*/ 0 h 2630827"/>
              <a:gd name="connsiteX1" fmla="*/ 2267744 w 2267744"/>
              <a:gd name="connsiteY1" fmla="*/ 0 h 2630827"/>
              <a:gd name="connsiteX2" fmla="*/ 2267744 w 2267744"/>
              <a:gd name="connsiteY2" fmla="*/ 2627100 h 2630827"/>
              <a:gd name="connsiteX3" fmla="*/ 1501223 w 2267744"/>
              <a:gd name="connsiteY3" fmla="*/ 2630827 h 2630827"/>
              <a:gd name="connsiteX4" fmla="*/ 0 w 2267744"/>
              <a:gd name="connsiteY4" fmla="*/ 0 h 2630827"/>
              <a:gd name="connsiteX0" fmla="*/ 0 w 2267744"/>
              <a:gd name="connsiteY0" fmla="*/ 0 h 2627100"/>
              <a:gd name="connsiteX1" fmla="*/ 2267744 w 2267744"/>
              <a:gd name="connsiteY1" fmla="*/ 0 h 2627100"/>
              <a:gd name="connsiteX2" fmla="*/ 2267744 w 2267744"/>
              <a:gd name="connsiteY2" fmla="*/ 2627100 h 2627100"/>
              <a:gd name="connsiteX3" fmla="*/ 1560754 w 2267744"/>
              <a:gd name="connsiteY3" fmla="*/ 2518908 h 2627100"/>
              <a:gd name="connsiteX4" fmla="*/ 0 w 2267744"/>
              <a:gd name="connsiteY4" fmla="*/ 0 h 2627100"/>
              <a:gd name="connsiteX0" fmla="*/ 0 w 2267744"/>
              <a:gd name="connsiteY0" fmla="*/ 0 h 2628445"/>
              <a:gd name="connsiteX1" fmla="*/ 2267744 w 2267744"/>
              <a:gd name="connsiteY1" fmla="*/ 0 h 2628445"/>
              <a:gd name="connsiteX2" fmla="*/ 2267744 w 2267744"/>
              <a:gd name="connsiteY2" fmla="*/ 2627100 h 2628445"/>
              <a:gd name="connsiteX3" fmla="*/ 1501223 w 2267744"/>
              <a:gd name="connsiteY3" fmla="*/ 2628445 h 2628445"/>
              <a:gd name="connsiteX4" fmla="*/ 0 w 2267744"/>
              <a:gd name="connsiteY4" fmla="*/ 0 h 2628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7744" h="2628445">
                <a:moveTo>
                  <a:pt x="0" y="0"/>
                </a:moveTo>
                <a:lnTo>
                  <a:pt x="2267744" y="0"/>
                </a:lnTo>
                <a:lnTo>
                  <a:pt x="2267744" y="2627100"/>
                </a:lnTo>
                <a:lnTo>
                  <a:pt x="1501223" y="262844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1"/>
          <p:cNvSpPr>
            <a:spLocks noGrp="1"/>
          </p:cNvSpPr>
          <p:nvPr>
            <p:ph type="title"/>
          </p:nvPr>
        </p:nvSpPr>
        <p:spPr>
          <a:xfrm>
            <a:off x="2484000" y="1994396"/>
            <a:ext cx="4320480" cy="923330"/>
          </a:xfrm>
        </p:spPr>
        <p:txBody>
          <a:bodyPr wrap="square" anchor="t">
            <a:spAutoFit/>
          </a:bodyPr>
          <a:lstStyle>
            <a:lvl1pPr algn="l">
              <a:lnSpc>
                <a:spcPct val="100000"/>
              </a:lnSpc>
              <a:defRPr sz="3000" b="1" cap="none">
                <a:solidFill>
                  <a:schemeClr val="bg1"/>
                </a:solidFill>
              </a:defRPr>
            </a:lvl1pPr>
          </a:lstStyle>
          <a:p>
            <a:r>
              <a:rPr lang="en-US"/>
              <a:t>Click to edit Master title style</a:t>
            </a:r>
            <a:endParaRPr lang="en-CA" dirty="0"/>
          </a:p>
        </p:txBody>
      </p:sp>
      <p:sp>
        <p:nvSpPr>
          <p:cNvPr id="7" name="Text Placeholder 2"/>
          <p:cNvSpPr>
            <a:spLocks noGrp="1"/>
          </p:cNvSpPr>
          <p:nvPr>
            <p:ph type="body" idx="1"/>
          </p:nvPr>
        </p:nvSpPr>
        <p:spPr>
          <a:xfrm>
            <a:off x="2484000" y="2933996"/>
            <a:ext cx="4320248" cy="282129"/>
          </a:xfrm>
        </p:spPr>
        <p:txBody>
          <a:bodyPr wrap="square" anchor="b">
            <a:spAutoFit/>
          </a:bodyPr>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ubtitle 2"/>
          <p:cNvSpPr>
            <a:spLocks noGrp="1"/>
          </p:cNvSpPr>
          <p:nvPr>
            <p:ph type="subTitle" idx="10" hasCustomPrompt="1"/>
          </p:nvPr>
        </p:nvSpPr>
        <p:spPr>
          <a:xfrm>
            <a:off x="468545" y="1716435"/>
            <a:ext cx="2015455" cy="1769715"/>
          </a:xfrm>
        </p:spPr>
        <p:txBody>
          <a:bodyPr wrap="square">
            <a:spAutoFit/>
          </a:bodyPr>
          <a:lstStyle>
            <a:lvl1pPr marL="0" indent="0" algn="l">
              <a:lnSpc>
                <a:spcPct val="100000"/>
              </a:lnSpc>
              <a:spcAft>
                <a:spcPts val="0"/>
              </a:spcAft>
              <a:buNone/>
              <a:defRPr sz="11500" b="1">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a:t>
            </a:r>
            <a:endParaRPr lang="en-CA" dirty="0"/>
          </a:p>
        </p:txBody>
      </p:sp>
    </p:spTree>
    <p:extLst>
      <p:ext uri="{BB962C8B-B14F-4D97-AF65-F5344CB8AC3E}">
        <p14:creationId xmlns:p14="http://schemas.microsoft.com/office/powerpoint/2010/main" val="167675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with bullet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10" name="Title 1"/>
          <p:cNvSpPr>
            <a:spLocks noGrp="1"/>
          </p:cNvSpPr>
          <p:nvPr>
            <p:ph type="title"/>
          </p:nvPr>
        </p:nvSpPr>
        <p:spPr>
          <a:xfrm>
            <a:off x="468313" y="247842"/>
            <a:ext cx="8208962" cy="406265"/>
          </a:xfrm>
        </p:spPr>
        <p:txBody>
          <a:bodyPr wrap="square" anchor="ctr">
            <a:spAutoFit/>
          </a:bodyPr>
          <a:lstStyle/>
          <a:p>
            <a:r>
              <a:rPr lang="en-US" noProof="0"/>
              <a:t>Click to edit Master title style</a:t>
            </a:r>
            <a:endParaRPr lang="en-CA" noProof="0" dirty="0"/>
          </a:p>
        </p:txBody>
      </p:sp>
      <p:sp>
        <p:nvSpPr>
          <p:cNvPr id="11" name="Text Placeholder 2"/>
          <p:cNvSpPr>
            <a:spLocks noGrp="1"/>
          </p:cNvSpPr>
          <p:nvPr>
            <p:ph idx="1"/>
          </p:nvPr>
        </p:nvSpPr>
        <p:spPr>
          <a:xfrm>
            <a:off x="468314" y="895350"/>
            <a:ext cx="8208962" cy="3699273"/>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dirty="0"/>
          </a:p>
        </p:txBody>
      </p:sp>
    </p:spTree>
    <p:extLst>
      <p:ext uri="{BB962C8B-B14F-4D97-AF65-F5344CB8AC3E}">
        <p14:creationId xmlns:p14="http://schemas.microsoft.com/office/powerpoint/2010/main" val="1515809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2 Continious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4" y="879562"/>
            <a:ext cx="8208961" cy="1228028"/>
          </a:xfrm>
        </p:spPr>
        <p:txBody>
          <a:bodyPr wrap="square" numCol="2" spcCol="201168">
            <a:spAutoFit/>
          </a:bodyPr>
          <a:lstStyle>
            <a:lvl1pPr marL="0" indent="0">
              <a:lnSpc>
                <a:spcPct val="120000"/>
              </a:lnSpc>
              <a:spcAft>
                <a:spcPts val="600"/>
              </a:spcAft>
              <a:buClr>
                <a:schemeClr val="accent6"/>
              </a:buClr>
              <a:buFontTx/>
              <a:buNone/>
              <a:defRPr sz="1800" b="1"/>
            </a:lvl1pPr>
            <a:lvl2pPr marL="0" indent="0">
              <a:lnSpc>
                <a:spcPct val="120000"/>
              </a:lnSpc>
              <a:spcBef>
                <a:spcPts val="0"/>
              </a:spcBef>
              <a:spcAft>
                <a:spcPts val="600"/>
              </a:spcAft>
              <a:buClr>
                <a:schemeClr val="accent6"/>
              </a:buClr>
              <a:buFontTx/>
              <a:buNone/>
              <a:defRPr sz="16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10" name="Title 1"/>
          <p:cNvSpPr>
            <a:spLocks noGrp="1"/>
          </p:cNvSpPr>
          <p:nvPr>
            <p:ph type="title"/>
          </p:nvPr>
        </p:nvSpPr>
        <p:spPr>
          <a:xfrm>
            <a:off x="468313" y="303498"/>
            <a:ext cx="8208962" cy="338554"/>
          </a:xfrm>
        </p:spPr>
        <p:txBody>
          <a:bodyPr wrap="square">
            <a:spAutoFit/>
          </a:bodyPr>
          <a:lstStyle>
            <a:lvl1pPr>
              <a:lnSpc>
                <a:spcPct val="100000"/>
              </a:lnSpc>
              <a:defRPr/>
            </a:lvl1pPr>
          </a:lstStyle>
          <a:p>
            <a:r>
              <a:rPr lang="en-US" noProof="0"/>
              <a:t>Click to edit Master title style</a:t>
            </a:r>
            <a:endParaRPr lang="en-CA" noProof="0" dirty="0"/>
          </a:p>
        </p:txBody>
      </p:sp>
    </p:spTree>
    <p:extLst>
      <p:ext uri="{BB962C8B-B14F-4D97-AF65-F5344CB8AC3E}">
        <p14:creationId xmlns:p14="http://schemas.microsoft.com/office/powerpoint/2010/main" val="3731624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2 text boxe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10" name="Title 1"/>
          <p:cNvSpPr>
            <a:spLocks noGrp="1"/>
          </p:cNvSpPr>
          <p:nvPr>
            <p:ph type="title"/>
          </p:nvPr>
        </p:nvSpPr>
        <p:spPr>
          <a:xfrm>
            <a:off x="468313" y="247842"/>
            <a:ext cx="8208962" cy="406265"/>
          </a:xfrm>
        </p:spPr>
        <p:txBody>
          <a:bodyPr wrap="square" anchor="ctr">
            <a:spAutoFit/>
          </a:bodyPr>
          <a:lstStyle/>
          <a:p>
            <a:r>
              <a:rPr lang="en-US" noProof="0"/>
              <a:t>Click to edit Master title style</a:t>
            </a:r>
            <a:endParaRPr lang="en-CA" noProof="0" dirty="0"/>
          </a:p>
        </p:txBody>
      </p:sp>
      <p:sp>
        <p:nvSpPr>
          <p:cNvPr id="11" name="Text Placeholder 2"/>
          <p:cNvSpPr>
            <a:spLocks noGrp="1"/>
          </p:cNvSpPr>
          <p:nvPr>
            <p:ph idx="1"/>
          </p:nvPr>
        </p:nvSpPr>
        <p:spPr>
          <a:xfrm>
            <a:off x="468314" y="895350"/>
            <a:ext cx="3875086" cy="3699273"/>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dirty="0"/>
          </a:p>
        </p:txBody>
      </p:sp>
      <p:sp>
        <p:nvSpPr>
          <p:cNvPr id="12" name="Text Placeholder 2"/>
          <p:cNvSpPr>
            <a:spLocks noGrp="1"/>
          </p:cNvSpPr>
          <p:nvPr>
            <p:ph idx="10"/>
          </p:nvPr>
        </p:nvSpPr>
        <p:spPr>
          <a:xfrm>
            <a:off x="4800600" y="895350"/>
            <a:ext cx="3876675" cy="3699273"/>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dirty="0"/>
          </a:p>
        </p:txBody>
      </p:sp>
    </p:spTree>
    <p:extLst>
      <p:ext uri="{BB962C8B-B14F-4D97-AF65-F5344CB8AC3E}">
        <p14:creationId xmlns:p14="http://schemas.microsoft.com/office/powerpoint/2010/main" val="3306005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453506" y="607882"/>
            <a:ext cx="3922776" cy="406265"/>
          </a:xfrm>
        </p:spPr>
        <p:txBody>
          <a:bodyPr wrap="square" anchor="ctr">
            <a:spAutoFit/>
          </a:bodyPr>
          <a:lstStyle/>
          <a:p>
            <a:r>
              <a:rPr lang="en-US"/>
              <a:t>Click to edit Master title style</a:t>
            </a:r>
            <a:endParaRPr lang="en-CA" dirty="0"/>
          </a:p>
        </p:txBody>
      </p:sp>
      <p:sp>
        <p:nvSpPr>
          <p:cNvPr id="3" name="Content Placeholder 2"/>
          <p:cNvSpPr>
            <a:spLocks noGrp="1"/>
          </p:cNvSpPr>
          <p:nvPr>
            <p:ph idx="1"/>
          </p:nvPr>
        </p:nvSpPr>
        <p:spPr>
          <a:xfrm>
            <a:off x="453506" y="1239602"/>
            <a:ext cx="3922776" cy="651460"/>
          </a:xfrm>
        </p:spPr>
        <p:txBody>
          <a:bodyPr wrap="square">
            <a:spAutoFit/>
          </a:bodyPr>
          <a:lstStyle>
            <a:lvl1pPr>
              <a:spcAft>
                <a:spcPts val="600"/>
              </a:spcAft>
              <a:buClr>
                <a:schemeClr val="accent6"/>
              </a:buClr>
              <a:defRPr sz="2000"/>
            </a:lvl1pPr>
            <a:lvl2pPr marL="273600" indent="-115200">
              <a:lnSpc>
                <a:spcPts val="1600"/>
              </a:lnSpc>
              <a:spcBef>
                <a:spcPts val="0"/>
              </a:spcBef>
              <a:spcAft>
                <a:spcPts val="567"/>
              </a:spcAft>
              <a:buClr>
                <a:schemeClr val="accent6"/>
              </a:buClr>
              <a:buFont typeface="Arial" panose="020B0604020202020204" pitchFamily="34" charset="0"/>
              <a:buChar char="•"/>
              <a:defRPr sz="1600"/>
            </a:lvl2pPr>
          </a:lstStyle>
          <a:p>
            <a:pPr lvl="0"/>
            <a:r>
              <a:rPr lang="en-US"/>
              <a:t>Click to edit Master text styles</a:t>
            </a:r>
          </a:p>
          <a:p>
            <a:pPr lvl="1"/>
            <a:r>
              <a:rPr lang="en-US"/>
              <a:t>Second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9" name="Picture Placeholder 8"/>
          <p:cNvSpPr>
            <a:spLocks noGrp="1"/>
          </p:cNvSpPr>
          <p:nvPr>
            <p:ph type="pic" sz="quarter" idx="13"/>
          </p:nvPr>
        </p:nvSpPr>
        <p:spPr>
          <a:xfrm>
            <a:off x="4680012" y="57150"/>
            <a:ext cx="3997263" cy="3867894"/>
          </a:xfrm>
        </p:spPr>
        <p:txBody>
          <a:bodyPr/>
          <a:lstStyle/>
          <a:p>
            <a:r>
              <a:rPr lang="en-US"/>
              <a:t>Click icon to add picture</a:t>
            </a:r>
            <a:endParaRPr lang="en-CA" dirty="0"/>
          </a:p>
        </p:txBody>
      </p:sp>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10"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Tree>
    <p:extLst>
      <p:ext uri="{BB962C8B-B14F-4D97-AF65-F5344CB8AC3E}">
        <p14:creationId xmlns:p14="http://schemas.microsoft.com/office/powerpoint/2010/main" val="4160454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8208962" cy="338554"/>
          </a:xfrm>
        </p:spPr>
        <p:txBody>
          <a:bodyPr wrap="square">
            <a:spAutoFit/>
          </a:bodyPr>
          <a:lstStyle>
            <a:lvl1pPr>
              <a:lnSpc>
                <a:spcPct val="100000"/>
              </a:lnSpc>
              <a:defRPr/>
            </a:lvl1pPr>
          </a:lstStyle>
          <a:p>
            <a:r>
              <a:rPr lang="en-US" noProof="0"/>
              <a:t>Click to edit Master title style</a:t>
            </a:r>
            <a:endParaRPr lang="en-CA" noProof="0"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Tree>
    <p:extLst>
      <p:ext uri="{BB962C8B-B14F-4D97-AF65-F5344CB8AC3E}">
        <p14:creationId xmlns:p14="http://schemas.microsoft.com/office/powerpoint/2010/main" val="3759649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JECTS - Gree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4" name="Picture Placeholder 3"/>
          <p:cNvSpPr>
            <a:spLocks noGrp="1"/>
          </p:cNvSpPr>
          <p:nvPr>
            <p:ph type="pic" sz="quarter" idx="10"/>
          </p:nvPr>
        </p:nvSpPr>
        <p:spPr>
          <a:xfrm>
            <a:off x="468313" y="1044000"/>
            <a:ext cx="2649600" cy="2300400"/>
          </a:xfrm>
        </p:spPr>
        <p:txBody>
          <a:bodyPr/>
          <a:lstStyle/>
          <a:p>
            <a:r>
              <a:rPr lang="en-US"/>
              <a:t>Click icon to add picture</a:t>
            </a:r>
            <a:endParaRPr lang="en-CA"/>
          </a:p>
        </p:txBody>
      </p:sp>
      <p:sp>
        <p:nvSpPr>
          <p:cNvPr id="10" name="Text Placeholder 9"/>
          <p:cNvSpPr>
            <a:spLocks noGrp="1"/>
          </p:cNvSpPr>
          <p:nvPr>
            <p:ph type="body" sz="quarter" idx="11"/>
          </p:nvPr>
        </p:nvSpPr>
        <p:spPr>
          <a:xfrm>
            <a:off x="468313" y="3344400"/>
            <a:ext cx="2653200" cy="863600"/>
          </a:xfrm>
          <a:solidFill>
            <a:schemeClr val="tx2"/>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Picture Placeholder 3"/>
          <p:cNvSpPr>
            <a:spLocks noGrp="1"/>
          </p:cNvSpPr>
          <p:nvPr>
            <p:ph type="pic" sz="quarter" idx="12"/>
          </p:nvPr>
        </p:nvSpPr>
        <p:spPr>
          <a:xfrm>
            <a:off x="6024382" y="1044000"/>
            <a:ext cx="2649600" cy="2300400"/>
          </a:xfrm>
        </p:spPr>
        <p:txBody>
          <a:bodyPr/>
          <a:lstStyle/>
          <a:p>
            <a:r>
              <a:rPr lang="en-US"/>
              <a:t>Click icon to add picture</a:t>
            </a:r>
            <a:endParaRPr lang="en-CA"/>
          </a:p>
        </p:txBody>
      </p:sp>
      <p:sp>
        <p:nvSpPr>
          <p:cNvPr id="17" name="Picture Placeholder 3"/>
          <p:cNvSpPr>
            <a:spLocks noGrp="1"/>
          </p:cNvSpPr>
          <p:nvPr>
            <p:ph type="pic" sz="quarter" idx="14"/>
          </p:nvPr>
        </p:nvSpPr>
        <p:spPr>
          <a:xfrm>
            <a:off x="3246347" y="1044000"/>
            <a:ext cx="2649600" cy="2300400"/>
          </a:xfrm>
        </p:spPr>
        <p:txBody>
          <a:bodyPr/>
          <a:lstStyle/>
          <a:p>
            <a:r>
              <a:rPr lang="en-US"/>
              <a:t>Click icon to add picture</a:t>
            </a:r>
            <a:endParaRPr lang="en-CA"/>
          </a:p>
        </p:txBody>
      </p:sp>
      <p:sp>
        <p:nvSpPr>
          <p:cNvPr id="12" name="Title 1"/>
          <p:cNvSpPr>
            <a:spLocks noGrp="1"/>
          </p:cNvSpPr>
          <p:nvPr>
            <p:ph type="title"/>
          </p:nvPr>
        </p:nvSpPr>
        <p:spPr>
          <a:xfrm>
            <a:off x="468313" y="519113"/>
            <a:ext cx="8208962" cy="338554"/>
          </a:xfrm>
        </p:spPr>
        <p:txBody>
          <a:bodyPr wrap="square">
            <a:spAutoFit/>
          </a:bodyPr>
          <a:lstStyle>
            <a:lvl1pPr>
              <a:lnSpc>
                <a:spcPct val="100000"/>
              </a:lnSpc>
              <a:defRPr/>
            </a:lvl1pPr>
          </a:lstStyle>
          <a:p>
            <a:r>
              <a:rPr lang="en-US" noProof="0"/>
              <a:t>Click to edit Master title style</a:t>
            </a:r>
            <a:endParaRPr lang="en-CA" noProof="0" dirty="0"/>
          </a:p>
        </p:txBody>
      </p:sp>
      <p:sp>
        <p:nvSpPr>
          <p:cNvPr id="13" name="Text Placeholder 9"/>
          <p:cNvSpPr>
            <a:spLocks noGrp="1"/>
          </p:cNvSpPr>
          <p:nvPr>
            <p:ph type="body" sz="quarter" idx="15"/>
          </p:nvPr>
        </p:nvSpPr>
        <p:spPr>
          <a:xfrm>
            <a:off x="3249947" y="3340375"/>
            <a:ext cx="2653200" cy="863600"/>
          </a:xfrm>
          <a:solidFill>
            <a:schemeClr val="tx2"/>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9"/>
          <p:cNvSpPr>
            <a:spLocks noGrp="1"/>
          </p:cNvSpPr>
          <p:nvPr>
            <p:ph type="body" sz="quarter" idx="16"/>
          </p:nvPr>
        </p:nvSpPr>
        <p:spPr>
          <a:xfrm>
            <a:off x="6031581" y="3340375"/>
            <a:ext cx="2653200" cy="863600"/>
          </a:xfrm>
          <a:solidFill>
            <a:schemeClr val="tx2"/>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751472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OJECTS - Blu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4" name="Picture Placeholder 3"/>
          <p:cNvSpPr>
            <a:spLocks noGrp="1"/>
          </p:cNvSpPr>
          <p:nvPr>
            <p:ph type="pic" sz="quarter" idx="10"/>
          </p:nvPr>
        </p:nvSpPr>
        <p:spPr>
          <a:xfrm>
            <a:off x="468313" y="1044000"/>
            <a:ext cx="2649600" cy="2300400"/>
          </a:xfrm>
        </p:spPr>
        <p:txBody>
          <a:bodyPr/>
          <a:lstStyle/>
          <a:p>
            <a:r>
              <a:rPr lang="en-US"/>
              <a:t>Click icon to add picture</a:t>
            </a:r>
            <a:endParaRPr lang="en-CA"/>
          </a:p>
        </p:txBody>
      </p:sp>
      <p:sp>
        <p:nvSpPr>
          <p:cNvPr id="10" name="Text Placeholder 9"/>
          <p:cNvSpPr>
            <a:spLocks noGrp="1"/>
          </p:cNvSpPr>
          <p:nvPr>
            <p:ph type="body" sz="quarter" idx="11"/>
          </p:nvPr>
        </p:nvSpPr>
        <p:spPr>
          <a:xfrm>
            <a:off x="468313" y="3344400"/>
            <a:ext cx="2653200" cy="863600"/>
          </a:xfrm>
          <a:solidFill>
            <a:schemeClr val="accent1"/>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Picture Placeholder 3"/>
          <p:cNvSpPr>
            <a:spLocks noGrp="1"/>
          </p:cNvSpPr>
          <p:nvPr>
            <p:ph type="pic" sz="quarter" idx="12"/>
          </p:nvPr>
        </p:nvSpPr>
        <p:spPr>
          <a:xfrm>
            <a:off x="6024382" y="1044000"/>
            <a:ext cx="2649600" cy="2300400"/>
          </a:xfrm>
        </p:spPr>
        <p:txBody>
          <a:bodyPr/>
          <a:lstStyle/>
          <a:p>
            <a:r>
              <a:rPr lang="en-US"/>
              <a:t>Click icon to add picture</a:t>
            </a:r>
            <a:endParaRPr lang="en-CA"/>
          </a:p>
        </p:txBody>
      </p:sp>
      <p:sp>
        <p:nvSpPr>
          <p:cNvPr id="17" name="Picture Placeholder 3"/>
          <p:cNvSpPr>
            <a:spLocks noGrp="1"/>
          </p:cNvSpPr>
          <p:nvPr>
            <p:ph type="pic" sz="quarter" idx="14"/>
          </p:nvPr>
        </p:nvSpPr>
        <p:spPr>
          <a:xfrm>
            <a:off x="3246347" y="1044000"/>
            <a:ext cx="2649600" cy="2300400"/>
          </a:xfrm>
        </p:spPr>
        <p:txBody>
          <a:bodyPr/>
          <a:lstStyle/>
          <a:p>
            <a:r>
              <a:rPr lang="en-US"/>
              <a:t>Click icon to add picture</a:t>
            </a:r>
            <a:endParaRPr lang="en-CA"/>
          </a:p>
        </p:txBody>
      </p:sp>
      <p:sp>
        <p:nvSpPr>
          <p:cNvPr id="12" name="Title 1"/>
          <p:cNvSpPr>
            <a:spLocks noGrp="1"/>
          </p:cNvSpPr>
          <p:nvPr>
            <p:ph type="title"/>
          </p:nvPr>
        </p:nvSpPr>
        <p:spPr>
          <a:xfrm>
            <a:off x="468313" y="463457"/>
            <a:ext cx="8208962" cy="406265"/>
          </a:xfrm>
        </p:spPr>
        <p:txBody>
          <a:bodyPr wrap="square" anchor="ctr">
            <a:spAutoFit/>
          </a:bodyPr>
          <a:lstStyle/>
          <a:p>
            <a:r>
              <a:rPr lang="en-US" noProof="0"/>
              <a:t>Click to edit Master title style</a:t>
            </a:r>
            <a:endParaRPr lang="en-CA" noProof="0" dirty="0"/>
          </a:p>
        </p:txBody>
      </p:sp>
      <p:sp>
        <p:nvSpPr>
          <p:cNvPr id="13" name="Text Placeholder 9"/>
          <p:cNvSpPr>
            <a:spLocks noGrp="1"/>
          </p:cNvSpPr>
          <p:nvPr>
            <p:ph type="body" sz="quarter" idx="15"/>
          </p:nvPr>
        </p:nvSpPr>
        <p:spPr>
          <a:xfrm>
            <a:off x="3237179" y="3344400"/>
            <a:ext cx="2653200" cy="863600"/>
          </a:xfrm>
          <a:solidFill>
            <a:schemeClr val="accent1"/>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9"/>
          <p:cNvSpPr>
            <a:spLocks noGrp="1"/>
          </p:cNvSpPr>
          <p:nvPr>
            <p:ph type="body" sz="quarter" idx="16"/>
          </p:nvPr>
        </p:nvSpPr>
        <p:spPr>
          <a:xfrm>
            <a:off x="6024381" y="3341448"/>
            <a:ext cx="2653200" cy="863600"/>
          </a:xfrm>
          <a:solidFill>
            <a:schemeClr val="accent1"/>
          </a:solidFill>
        </p:spPr>
        <p:txBody>
          <a:bodyPr lIns="180000" tIns="180000" rIns="180000" bIns="180000">
            <a:normAutofit/>
          </a:bodyPr>
          <a:lstStyle>
            <a:lvl1pPr marL="0" indent="0">
              <a:lnSpc>
                <a:spcPct val="120000"/>
              </a:lnSpc>
              <a:spcAft>
                <a:spcPts val="0"/>
              </a:spcAft>
              <a:buFontTx/>
              <a:buNone/>
              <a:defRPr sz="14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244651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OJECTS - Yellow">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4" name="Picture Placeholder 3"/>
          <p:cNvSpPr>
            <a:spLocks noGrp="1"/>
          </p:cNvSpPr>
          <p:nvPr>
            <p:ph type="pic" sz="quarter" idx="10"/>
          </p:nvPr>
        </p:nvSpPr>
        <p:spPr>
          <a:xfrm>
            <a:off x="468313" y="1044000"/>
            <a:ext cx="2649600" cy="2300400"/>
          </a:xfrm>
        </p:spPr>
        <p:txBody>
          <a:bodyPr/>
          <a:lstStyle/>
          <a:p>
            <a:r>
              <a:rPr lang="en-US"/>
              <a:t>Click icon to add picture</a:t>
            </a:r>
            <a:endParaRPr lang="en-CA"/>
          </a:p>
        </p:txBody>
      </p:sp>
      <p:sp>
        <p:nvSpPr>
          <p:cNvPr id="10" name="Text Placeholder 9"/>
          <p:cNvSpPr>
            <a:spLocks noGrp="1"/>
          </p:cNvSpPr>
          <p:nvPr>
            <p:ph type="body" sz="quarter" idx="11"/>
          </p:nvPr>
        </p:nvSpPr>
        <p:spPr>
          <a:xfrm>
            <a:off x="468313" y="3344400"/>
            <a:ext cx="2653200" cy="863600"/>
          </a:xfrm>
          <a:solidFill>
            <a:schemeClr val="accent2"/>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Picture Placeholder 3"/>
          <p:cNvSpPr>
            <a:spLocks noGrp="1"/>
          </p:cNvSpPr>
          <p:nvPr>
            <p:ph type="pic" sz="quarter" idx="12"/>
          </p:nvPr>
        </p:nvSpPr>
        <p:spPr>
          <a:xfrm>
            <a:off x="6024382" y="1044000"/>
            <a:ext cx="2649600" cy="2300400"/>
          </a:xfrm>
        </p:spPr>
        <p:txBody>
          <a:bodyPr/>
          <a:lstStyle/>
          <a:p>
            <a:r>
              <a:rPr lang="en-US"/>
              <a:t>Click icon to add picture</a:t>
            </a:r>
            <a:endParaRPr lang="en-CA"/>
          </a:p>
        </p:txBody>
      </p:sp>
      <p:sp>
        <p:nvSpPr>
          <p:cNvPr id="16" name="Text Placeholder 9"/>
          <p:cNvSpPr>
            <a:spLocks noGrp="1"/>
          </p:cNvSpPr>
          <p:nvPr>
            <p:ph type="body" sz="quarter" idx="13"/>
          </p:nvPr>
        </p:nvSpPr>
        <p:spPr>
          <a:xfrm>
            <a:off x="6024382" y="3344400"/>
            <a:ext cx="2653200" cy="863600"/>
          </a:xfrm>
          <a:solidFill>
            <a:schemeClr val="accent2"/>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7" name="Picture Placeholder 3"/>
          <p:cNvSpPr>
            <a:spLocks noGrp="1"/>
          </p:cNvSpPr>
          <p:nvPr>
            <p:ph type="pic" sz="quarter" idx="14"/>
          </p:nvPr>
        </p:nvSpPr>
        <p:spPr>
          <a:xfrm>
            <a:off x="3246347" y="1044000"/>
            <a:ext cx="2649600" cy="2300400"/>
          </a:xfrm>
        </p:spPr>
        <p:txBody>
          <a:bodyPr/>
          <a:lstStyle/>
          <a:p>
            <a:r>
              <a:rPr lang="en-US"/>
              <a:t>Click icon to add picture</a:t>
            </a:r>
            <a:endParaRPr lang="en-CA"/>
          </a:p>
        </p:txBody>
      </p:sp>
      <p:sp>
        <p:nvSpPr>
          <p:cNvPr id="18" name="Text Placeholder 9"/>
          <p:cNvSpPr>
            <a:spLocks noGrp="1"/>
          </p:cNvSpPr>
          <p:nvPr>
            <p:ph type="body" sz="quarter" idx="15"/>
          </p:nvPr>
        </p:nvSpPr>
        <p:spPr>
          <a:xfrm>
            <a:off x="3246347" y="3344400"/>
            <a:ext cx="2653200" cy="863600"/>
          </a:xfrm>
          <a:solidFill>
            <a:schemeClr val="accent2"/>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itle 1"/>
          <p:cNvSpPr>
            <a:spLocks noGrp="1"/>
          </p:cNvSpPr>
          <p:nvPr>
            <p:ph type="title"/>
          </p:nvPr>
        </p:nvSpPr>
        <p:spPr>
          <a:xfrm>
            <a:off x="468313" y="463457"/>
            <a:ext cx="8208962" cy="406265"/>
          </a:xfrm>
        </p:spPr>
        <p:txBody>
          <a:bodyPr wrap="square" anchor="ctr">
            <a:spAutoFit/>
          </a:bodyPr>
          <a:lstStyle/>
          <a:p>
            <a:r>
              <a:rPr lang="en-US" noProof="0"/>
              <a:t>Click to edit Master title style</a:t>
            </a:r>
            <a:endParaRPr lang="en-CA" noProof="0" dirty="0"/>
          </a:p>
        </p:txBody>
      </p:sp>
    </p:spTree>
    <p:extLst>
      <p:ext uri="{BB962C8B-B14F-4D97-AF65-F5344CB8AC3E}">
        <p14:creationId xmlns:p14="http://schemas.microsoft.com/office/powerpoint/2010/main" val="572728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JECTS - Red">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4" name="Picture Placeholder 3"/>
          <p:cNvSpPr>
            <a:spLocks noGrp="1"/>
          </p:cNvSpPr>
          <p:nvPr>
            <p:ph type="pic" sz="quarter" idx="10"/>
          </p:nvPr>
        </p:nvSpPr>
        <p:spPr>
          <a:xfrm>
            <a:off x="468313" y="1044000"/>
            <a:ext cx="2649600" cy="2300400"/>
          </a:xfrm>
        </p:spPr>
        <p:txBody>
          <a:bodyPr/>
          <a:lstStyle/>
          <a:p>
            <a:r>
              <a:rPr lang="en-US"/>
              <a:t>Click icon to add picture</a:t>
            </a:r>
            <a:endParaRPr lang="en-CA"/>
          </a:p>
        </p:txBody>
      </p:sp>
      <p:sp>
        <p:nvSpPr>
          <p:cNvPr id="10" name="Text Placeholder 9"/>
          <p:cNvSpPr>
            <a:spLocks noGrp="1"/>
          </p:cNvSpPr>
          <p:nvPr>
            <p:ph type="body" sz="quarter" idx="11"/>
          </p:nvPr>
        </p:nvSpPr>
        <p:spPr>
          <a:xfrm>
            <a:off x="468313" y="3344400"/>
            <a:ext cx="2653200" cy="863600"/>
          </a:xfrm>
          <a:solidFill>
            <a:schemeClr val="accent5"/>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Picture Placeholder 3"/>
          <p:cNvSpPr>
            <a:spLocks noGrp="1"/>
          </p:cNvSpPr>
          <p:nvPr>
            <p:ph type="pic" sz="quarter" idx="12"/>
          </p:nvPr>
        </p:nvSpPr>
        <p:spPr>
          <a:xfrm>
            <a:off x="6024382" y="1044000"/>
            <a:ext cx="2649600" cy="2300400"/>
          </a:xfrm>
        </p:spPr>
        <p:txBody>
          <a:bodyPr/>
          <a:lstStyle/>
          <a:p>
            <a:r>
              <a:rPr lang="en-US"/>
              <a:t>Click icon to add picture</a:t>
            </a:r>
            <a:endParaRPr lang="en-CA"/>
          </a:p>
        </p:txBody>
      </p:sp>
      <p:sp>
        <p:nvSpPr>
          <p:cNvPr id="16" name="Text Placeholder 9"/>
          <p:cNvSpPr>
            <a:spLocks noGrp="1"/>
          </p:cNvSpPr>
          <p:nvPr>
            <p:ph type="body" sz="quarter" idx="13"/>
          </p:nvPr>
        </p:nvSpPr>
        <p:spPr>
          <a:xfrm>
            <a:off x="6024382" y="3344400"/>
            <a:ext cx="2653200" cy="863600"/>
          </a:xfrm>
          <a:solidFill>
            <a:schemeClr val="accent5"/>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7" name="Picture Placeholder 3"/>
          <p:cNvSpPr>
            <a:spLocks noGrp="1"/>
          </p:cNvSpPr>
          <p:nvPr>
            <p:ph type="pic" sz="quarter" idx="14"/>
          </p:nvPr>
        </p:nvSpPr>
        <p:spPr>
          <a:xfrm>
            <a:off x="3246347" y="1044000"/>
            <a:ext cx="2649600" cy="2300400"/>
          </a:xfrm>
        </p:spPr>
        <p:txBody>
          <a:bodyPr/>
          <a:lstStyle/>
          <a:p>
            <a:r>
              <a:rPr lang="en-US"/>
              <a:t>Click icon to add picture</a:t>
            </a:r>
            <a:endParaRPr lang="en-CA"/>
          </a:p>
        </p:txBody>
      </p:sp>
      <p:sp>
        <p:nvSpPr>
          <p:cNvPr id="18" name="Text Placeholder 9"/>
          <p:cNvSpPr>
            <a:spLocks noGrp="1"/>
          </p:cNvSpPr>
          <p:nvPr>
            <p:ph type="body" sz="quarter" idx="15"/>
          </p:nvPr>
        </p:nvSpPr>
        <p:spPr>
          <a:xfrm>
            <a:off x="3246347" y="3344400"/>
            <a:ext cx="2653200" cy="863600"/>
          </a:xfrm>
          <a:solidFill>
            <a:schemeClr val="accent5"/>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itle 1"/>
          <p:cNvSpPr>
            <a:spLocks noGrp="1"/>
          </p:cNvSpPr>
          <p:nvPr>
            <p:ph type="title"/>
          </p:nvPr>
        </p:nvSpPr>
        <p:spPr>
          <a:xfrm>
            <a:off x="468313" y="463457"/>
            <a:ext cx="8208962" cy="406265"/>
          </a:xfrm>
        </p:spPr>
        <p:txBody>
          <a:bodyPr wrap="square" anchor="ctr">
            <a:spAutoFit/>
          </a:bodyPr>
          <a:lstStyle/>
          <a:p>
            <a:r>
              <a:rPr lang="en-US" noProof="0"/>
              <a:t>Click to edit Master title style</a:t>
            </a:r>
            <a:endParaRPr lang="en-CA" noProof="0" dirty="0"/>
          </a:p>
        </p:txBody>
      </p:sp>
    </p:spTree>
    <p:extLst>
      <p:ext uri="{BB962C8B-B14F-4D97-AF65-F5344CB8AC3E}">
        <p14:creationId xmlns:p14="http://schemas.microsoft.com/office/powerpoint/2010/main" val="2613287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JECTS - Purple">
    <p:spTree>
      <p:nvGrpSpPr>
        <p:cNvPr id="1" name=""/>
        <p:cNvGrpSpPr/>
        <p:nvPr/>
      </p:nvGrpSpPr>
      <p:grpSpPr>
        <a:xfrm>
          <a:off x="0" y="0"/>
          <a:ext cx="0" cy="0"/>
          <a:chOff x="0" y="0"/>
          <a:chExt cx="0" cy="0"/>
        </a:xfrm>
      </p:grpSpPr>
      <p:sp>
        <p:nvSpPr>
          <p:cNvPr id="2" name="Title 1"/>
          <p:cNvSpPr>
            <a:spLocks noGrp="1"/>
          </p:cNvSpPr>
          <p:nvPr>
            <p:ph type="title"/>
          </p:nvPr>
        </p:nvSpPr>
        <p:spPr>
          <a:xfrm>
            <a:off x="468313" y="463457"/>
            <a:ext cx="8208962" cy="406265"/>
          </a:xfrm>
        </p:spPr>
        <p:txBody>
          <a:bodyPr wrap="square" anchor="ctr">
            <a:spAutoFit/>
          </a:bodyPr>
          <a:lstStyle/>
          <a:p>
            <a:r>
              <a:rPr lang="en-US" noProof="0"/>
              <a:t>Click to edit Master title style</a:t>
            </a:r>
            <a:endParaRPr lang="en-CA" noProof="0"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906" y="4823196"/>
            <a:ext cx="544067" cy="127737"/>
          </a:xfrm>
          <a:prstGeom prst="rect">
            <a:avLst/>
          </a:prstGeom>
        </p:spPr>
      </p:pic>
      <p:sp>
        <p:nvSpPr>
          <p:cNvPr id="8"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9"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
        <p:nvSpPr>
          <p:cNvPr id="4" name="Picture Placeholder 3"/>
          <p:cNvSpPr>
            <a:spLocks noGrp="1"/>
          </p:cNvSpPr>
          <p:nvPr>
            <p:ph type="pic" sz="quarter" idx="10"/>
          </p:nvPr>
        </p:nvSpPr>
        <p:spPr>
          <a:xfrm>
            <a:off x="468313" y="1044000"/>
            <a:ext cx="2649600" cy="2300400"/>
          </a:xfrm>
        </p:spPr>
        <p:txBody>
          <a:bodyPr/>
          <a:lstStyle/>
          <a:p>
            <a:r>
              <a:rPr lang="en-US"/>
              <a:t>Click icon to add picture</a:t>
            </a:r>
            <a:endParaRPr lang="en-CA"/>
          </a:p>
        </p:txBody>
      </p:sp>
      <p:sp>
        <p:nvSpPr>
          <p:cNvPr id="10" name="Text Placeholder 9"/>
          <p:cNvSpPr>
            <a:spLocks noGrp="1"/>
          </p:cNvSpPr>
          <p:nvPr>
            <p:ph type="body" sz="quarter" idx="11"/>
          </p:nvPr>
        </p:nvSpPr>
        <p:spPr>
          <a:xfrm>
            <a:off x="468313" y="3344400"/>
            <a:ext cx="2653200" cy="863600"/>
          </a:xfrm>
          <a:solidFill>
            <a:schemeClr val="accent3"/>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Picture Placeholder 3"/>
          <p:cNvSpPr>
            <a:spLocks noGrp="1"/>
          </p:cNvSpPr>
          <p:nvPr>
            <p:ph type="pic" sz="quarter" idx="12"/>
          </p:nvPr>
        </p:nvSpPr>
        <p:spPr>
          <a:xfrm>
            <a:off x="6024382" y="1044000"/>
            <a:ext cx="2649600" cy="2300400"/>
          </a:xfrm>
        </p:spPr>
        <p:txBody>
          <a:bodyPr/>
          <a:lstStyle/>
          <a:p>
            <a:r>
              <a:rPr lang="en-US"/>
              <a:t>Click icon to add picture</a:t>
            </a:r>
            <a:endParaRPr lang="en-CA"/>
          </a:p>
        </p:txBody>
      </p:sp>
      <p:sp>
        <p:nvSpPr>
          <p:cNvPr id="16" name="Text Placeholder 9"/>
          <p:cNvSpPr>
            <a:spLocks noGrp="1"/>
          </p:cNvSpPr>
          <p:nvPr>
            <p:ph type="body" sz="quarter" idx="13"/>
          </p:nvPr>
        </p:nvSpPr>
        <p:spPr>
          <a:xfrm>
            <a:off x="6024382" y="3344400"/>
            <a:ext cx="2653200" cy="863600"/>
          </a:xfrm>
          <a:solidFill>
            <a:schemeClr val="accent3"/>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7" name="Picture Placeholder 3"/>
          <p:cNvSpPr>
            <a:spLocks noGrp="1"/>
          </p:cNvSpPr>
          <p:nvPr>
            <p:ph type="pic" sz="quarter" idx="14"/>
          </p:nvPr>
        </p:nvSpPr>
        <p:spPr>
          <a:xfrm>
            <a:off x="3246347" y="1044000"/>
            <a:ext cx="2649600" cy="2300400"/>
          </a:xfrm>
        </p:spPr>
        <p:txBody>
          <a:bodyPr/>
          <a:lstStyle/>
          <a:p>
            <a:r>
              <a:rPr lang="en-US"/>
              <a:t>Click icon to add picture</a:t>
            </a:r>
            <a:endParaRPr lang="en-CA"/>
          </a:p>
        </p:txBody>
      </p:sp>
      <p:sp>
        <p:nvSpPr>
          <p:cNvPr id="18" name="Text Placeholder 9"/>
          <p:cNvSpPr>
            <a:spLocks noGrp="1"/>
          </p:cNvSpPr>
          <p:nvPr>
            <p:ph type="body" sz="quarter" idx="15"/>
          </p:nvPr>
        </p:nvSpPr>
        <p:spPr>
          <a:xfrm>
            <a:off x="3246347" y="3344400"/>
            <a:ext cx="2653200" cy="863600"/>
          </a:xfrm>
          <a:solidFill>
            <a:schemeClr val="accent3"/>
          </a:solidFill>
        </p:spPr>
        <p:txBody>
          <a:bodyPr lIns="180000" tIns="180000" rIns="180000" bIns="180000">
            <a:normAutofit/>
          </a:bodyPr>
          <a:lstStyle>
            <a:lvl1pPr marL="0" indent="0">
              <a:lnSpc>
                <a:spcPct val="120000"/>
              </a:lnSpc>
              <a:spcAft>
                <a:spcPts val="0"/>
              </a:spcAft>
              <a:buFontTx/>
              <a:buNone/>
              <a:defRPr sz="12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1988977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765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DIAPO">
    <p:bg>
      <p:bgPr>
        <a:solidFill>
          <a:schemeClr val="tx1"/>
        </a:solidFill>
        <a:effectLst/>
      </p:bgPr>
    </p:bg>
    <p:spTree>
      <p:nvGrpSpPr>
        <p:cNvPr id="1" name=""/>
        <p:cNvGrpSpPr/>
        <p:nvPr/>
      </p:nvGrpSpPr>
      <p:grpSpPr>
        <a:xfrm>
          <a:off x="0" y="0"/>
          <a:ext cx="0" cy="0"/>
          <a:chOff x="0" y="0"/>
          <a:chExt cx="0" cy="0"/>
        </a:xfrm>
      </p:grpSpPr>
      <p:sp>
        <p:nvSpPr>
          <p:cNvPr id="13" name="Isosceles Triangle 12"/>
          <p:cNvSpPr/>
          <p:nvPr userDrawn="1"/>
        </p:nvSpPr>
        <p:spPr>
          <a:xfrm>
            <a:off x="7160219" y="1668980"/>
            <a:ext cx="1984503" cy="3474521"/>
          </a:xfrm>
          <a:custGeom>
            <a:avLst/>
            <a:gdLst>
              <a:gd name="connsiteX0" fmla="*/ 0 w 2484276"/>
              <a:gd name="connsiteY0" fmla="*/ 3471850 h 3471850"/>
              <a:gd name="connsiteX1" fmla="*/ 1242138 w 2484276"/>
              <a:gd name="connsiteY1" fmla="*/ 0 h 3471850"/>
              <a:gd name="connsiteX2" fmla="*/ 2484276 w 2484276"/>
              <a:gd name="connsiteY2" fmla="*/ 3471850 h 3471850"/>
              <a:gd name="connsiteX3" fmla="*/ 0 w 2484276"/>
              <a:gd name="connsiteY3" fmla="*/ 3471850 h 3471850"/>
              <a:gd name="connsiteX0" fmla="*/ 0 w 2484276"/>
              <a:gd name="connsiteY0" fmla="*/ 3476902 h 3476902"/>
              <a:gd name="connsiteX1" fmla="*/ 1979720 w 2484276"/>
              <a:gd name="connsiteY1" fmla="*/ 0 h 3476902"/>
              <a:gd name="connsiteX2" fmla="*/ 2484276 w 2484276"/>
              <a:gd name="connsiteY2" fmla="*/ 3476902 h 3476902"/>
              <a:gd name="connsiteX3" fmla="*/ 0 w 2484276"/>
              <a:gd name="connsiteY3" fmla="*/ 3476902 h 3476902"/>
              <a:gd name="connsiteX0" fmla="*/ 0 w 1979720"/>
              <a:gd name="connsiteY0" fmla="*/ 3476902 h 3476902"/>
              <a:gd name="connsiteX1" fmla="*/ 1979720 w 1979720"/>
              <a:gd name="connsiteY1" fmla="*/ 0 h 3476902"/>
              <a:gd name="connsiteX2" fmla="*/ 1781807 w 1979720"/>
              <a:gd name="connsiteY2" fmla="*/ 3414990 h 3476902"/>
              <a:gd name="connsiteX3" fmla="*/ 0 w 1979720"/>
              <a:gd name="connsiteY3" fmla="*/ 3476902 h 3476902"/>
              <a:gd name="connsiteX0" fmla="*/ 0 w 1979720"/>
              <a:gd name="connsiteY0" fmla="*/ 3476902 h 3476902"/>
              <a:gd name="connsiteX1" fmla="*/ 1979720 w 1979720"/>
              <a:gd name="connsiteY1" fmla="*/ 0 h 3476902"/>
              <a:gd name="connsiteX2" fmla="*/ 1977070 w 1979720"/>
              <a:gd name="connsiteY2" fmla="*/ 3474521 h 3476902"/>
              <a:gd name="connsiteX3" fmla="*/ 0 w 1979720"/>
              <a:gd name="connsiteY3" fmla="*/ 3476902 h 3476902"/>
              <a:gd name="connsiteX0" fmla="*/ 0 w 2010676"/>
              <a:gd name="connsiteY0" fmla="*/ 3457852 h 3457852"/>
              <a:gd name="connsiteX1" fmla="*/ 2010676 w 2010676"/>
              <a:gd name="connsiteY1" fmla="*/ 0 h 3457852"/>
              <a:gd name="connsiteX2" fmla="*/ 1977070 w 2010676"/>
              <a:gd name="connsiteY2" fmla="*/ 3455471 h 3457852"/>
              <a:gd name="connsiteX3" fmla="*/ 0 w 2010676"/>
              <a:gd name="connsiteY3" fmla="*/ 3457852 h 3457852"/>
              <a:gd name="connsiteX0" fmla="*/ 0 w 1984483"/>
              <a:gd name="connsiteY0" fmla="*/ 3474520 h 3474520"/>
              <a:gd name="connsiteX1" fmla="*/ 1984483 w 1984483"/>
              <a:gd name="connsiteY1" fmla="*/ 0 h 3474520"/>
              <a:gd name="connsiteX2" fmla="*/ 1977070 w 1984483"/>
              <a:gd name="connsiteY2" fmla="*/ 3472139 h 3474520"/>
              <a:gd name="connsiteX3" fmla="*/ 0 w 1984483"/>
              <a:gd name="connsiteY3" fmla="*/ 3474520 h 3474520"/>
              <a:gd name="connsiteX0" fmla="*/ 0 w 1984483"/>
              <a:gd name="connsiteY0" fmla="*/ 3474520 h 3474520"/>
              <a:gd name="connsiteX1" fmla="*/ 1984483 w 1984483"/>
              <a:gd name="connsiteY1" fmla="*/ 0 h 3474520"/>
              <a:gd name="connsiteX2" fmla="*/ 1924682 w 1984483"/>
              <a:gd name="connsiteY2" fmla="*/ 3388796 h 3474520"/>
              <a:gd name="connsiteX3" fmla="*/ 0 w 1984483"/>
              <a:gd name="connsiteY3" fmla="*/ 3474520 h 3474520"/>
              <a:gd name="connsiteX0" fmla="*/ 0 w 1984503"/>
              <a:gd name="connsiteY0" fmla="*/ 3474520 h 3474521"/>
              <a:gd name="connsiteX1" fmla="*/ 1984483 w 1984503"/>
              <a:gd name="connsiteY1" fmla="*/ 0 h 3474521"/>
              <a:gd name="connsiteX2" fmla="*/ 1984213 w 1984503"/>
              <a:gd name="connsiteY2" fmla="*/ 3474521 h 3474521"/>
              <a:gd name="connsiteX3" fmla="*/ 0 w 1984503"/>
              <a:gd name="connsiteY3" fmla="*/ 3474520 h 3474521"/>
            </a:gdLst>
            <a:ahLst/>
            <a:cxnLst>
              <a:cxn ang="0">
                <a:pos x="connsiteX0" y="connsiteY0"/>
              </a:cxn>
              <a:cxn ang="0">
                <a:pos x="connsiteX1" y="connsiteY1"/>
              </a:cxn>
              <a:cxn ang="0">
                <a:pos x="connsiteX2" y="connsiteY2"/>
              </a:cxn>
              <a:cxn ang="0">
                <a:pos x="connsiteX3" y="connsiteY3"/>
              </a:cxn>
            </a:cxnLst>
            <a:rect l="l" t="t" r="r" b="b"/>
            <a:pathLst>
              <a:path w="1984503" h="3474521">
                <a:moveTo>
                  <a:pt x="0" y="3474520"/>
                </a:moveTo>
                <a:lnTo>
                  <a:pt x="1984483" y="0"/>
                </a:lnTo>
                <a:cubicBezTo>
                  <a:pt x="1983600" y="1158174"/>
                  <a:pt x="1985096" y="2316347"/>
                  <a:pt x="1984213" y="3474521"/>
                </a:cubicBezTo>
                <a:lnTo>
                  <a:pt x="0" y="347452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5000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3100" y="303498"/>
            <a:ext cx="8208963" cy="534591"/>
          </a:xfrm>
          <a:prstGeom prst="rect">
            <a:avLst/>
          </a:prstGeom>
        </p:spPr>
        <p:txBody>
          <a:bodyPr vert="horz" lIns="0" tIns="0" rIns="0" bIns="0" rtlCol="0" anchor="t" anchorCtr="0">
            <a:noAutofit/>
          </a:bodyPr>
          <a:lstStyle/>
          <a:p>
            <a:r>
              <a:rPr lang="en-US" noProof="0"/>
              <a:t>Click to edit Master title style</a:t>
            </a:r>
            <a:endParaRPr lang="en-CA" noProof="0" dirty="0"/>
          </a:p>
        </p:txBody>
      </p:sp>
      <p:sp>
        <p:nvSpPr>
          <p:cNvPr id="3" name="Text Placeholder 2"/>
          <p:cNvSpPr>
            <a:spLocks noGrp="1"/>
          </p:cNvSpPr>
          <p:nvPr>
            <p:ph type="body" idx="1"/>
          </p:nvPr>
        </p:nvSpPr>
        <p:spPr>
          <a:xfrm>
            <a:off x="468314" y="1023578"/>
            <a:ext cx="8208962" cy="3571045"/>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dirty="0"/>
          </a:p>
        </p:txBody>
      </p:sp>
      <p:sp>
        <p:nvSpPr>
          <p:cNvPr id="5" name="Footer Placeholder 4"/>
          <p:cNvSpPr>
            <a:spLocks noGrp="1"/>
          </p:cNvSpPr>
          <p:nvPr>
            <p:ph type="ftr" sz="quarter" idx="3"/>
          </p:nvPr>
        </p:nvSpPr>
        <p:spPr>
          <a:xfrm>
            <a:off x="1159200" y="4856533"/>
            <a:ext cx="2895600" cy="115416"/>
          </a:xfrm>
          <a:prstGeom prst="rect">
            <a:avLst/>
          </a:prstGeom>
        </p:spPr>
        <p:txBody>
          <a:bodyPr vert="horz" lIns="0" tIns="0" rIns="0" bIns="0" rtlCol="0" anchor="t" anchorCtr="0">
            <a:spAutoFit/>
          </a:bodyPr>
          <a:lstStyle>
            <a:lvl1pPr algn="l">
              <a:lnSpc>
                <a:spcPts val="900"/>
              </a:lnSpc>
              <a:defRPr sz="800" baseline="0">
                <a:solidFill>
                  <a:schemeClr val="tx1"/>
                </a:solidFill>
                <a:latin typeface="Arial" panose="020B0604020202020204" pitchFamily="34" charset="0"/>
              </a:defRPr>
            </a:lvl1pPr>
          </a:lstStyle>
          <a:p>
            <a:r>
              <a:rPr lang="en-US"/>
              <a:t>Excellence in engineering</a:t>
            </a:r>
          </a:p>
        </p:txBody>
      </p:sp>
      <p:sp>
        <p:nvSpPr>
          <p:cNvPr id="6" name="Slide Number Placeholder 5"/>
          <p:cNvSpPr>
            <a:spLocks noGrp="1"/>
          </p:cNvSpPr>
          <p:nvPr>
            <p:ph type="sldNum" sz="quarter" idx="4"/>
          </p:nvPr>
        </p:nvSpPr>
        <p:spPr>
          <a:xfrm>
            <a:off x="6553200" y="4856533"/>
            <a:ext cx="2124075" cy="115416"/>
          </a:xfrm>
          <a:prstGeom prst="rect">
            <a:avLst/>
          </a:prstGeom>
        </p:spPr>
        <p:txBody>
          <a:bodyPr vert="horz" lIns="0" tIns="0" rIns="0" bIns="0" rtlCol="0" anchor="t" anchorCtr="0">
            <a:spAutoFit/>
          </a:bodyPr>
          <a:lstStyle>
            <a:lvl1pPr algn="r">
              <a:lnSpc>
                <a:spcPts val="900"/>
              </a:lnSpc>
              <a:defRPr sz="800">
                <a:solidFill>
                  <a:schemeClr val="tx1"/>
                </a:solidFill>
              </a:defRPr>
            </a:lvl1pPr>
          </a:lstStyle>
          <a:p>
            <a:fld id="{39129C4F-0327-436D-A0D5-DBE8FCE0A225}" type="slidenum">
              <a:rPr lang="en-CA" smtClean="0"/>
              <a:pPr/>
              <a:t>‹#›</a:t>
            </a:fld>
            <a:endParaRPr lang="en-CA"/>
          </a:p>
        </p:txBody>
      </p:sp>
    </p:spTree>
    <p:extLst>
      <p:ext uri="{BB962C8B-B14F-4D97-AF65-F5344CB8AC3E}">
        <p14:creationId xmlns:p14="http://schemas.microsoft.com/office/powerpoint/2010/main" val="1418816167"/>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51" r:id="rId4"/>
    <p:sldLayoutId id="2147483668" r:id="rId5"/>
    <p:sldLayoutId id="2147483669" r:id="rId6"/>
    <p:sldLayoutId id="2147483676" r:id="rId7"/>
    <p:sldLayoutId id="2147483677" r:id="rId8"/>
    <p:sldLayoutId id="2147483678" r:id="rId9"/>
    <p:sldLayoutId id="2147483679" r:id="rId10"/>
    <p:sldLayoutId id="2147483664" r:id="rId11"/>
    <p:sldLayoutId id="2147483680" r:id="rId12"/>
    <p:sldLayoutId id="2147483681" r:id="rId13"/>
    <p:sldLayoutId id="2147483682" r:id="rId14"/>
    <p:sldLayoutId id="2147483683" r:id="rId15"/>
    <p:sldLayoutId id="2147483650" r:id="rId16"/>
    <p:sldLayoutId id="2147483671" r:id="rId17"/>
    <p:sldLayoutId id="2147483688" r:id="rId18"/>
    <p:sldLayoutId id="2147483670" r:id="rId19"/>
    <p:sldLayoutId id="2147483672" r:id="rId20"/>
    <p:sldLayoutId id="2147483673" r:id="rId21"/>
    <p:sldLayoutId id="2147483684" r:id="rId22"/>
    <p:sldLayoutId id="2147483685" r:id="rId23"/>
    <p:sldLayoutId id="2147483686" r:id="rId24"/>
    <p:sldLayoutId id="2147483687" r:id="rId25"/>
    <p:sldLayoutId id="2147483674" r:id="rId26"/>
    <p:sldLayoutId id="2147483675" r:id="rId27"/>
  </p:sldLayoutIdLst>
  <p:hf hdr="0" dt="0"/>
  <p:txStyles>
    <p:titleStyle>
      <a:lvl1pPr algn="l" defTabSz="914400" rtl="0" eaLnBrk="1" latinLnBrk="0" hangingPunct="1">
        <a:lnSpc>
          <a:spcPct val="120000"/>
        </a:lnSpc>
        <a:spcBef>
          <a:spcPct val="0"/>
        </a:spcBef>
        <a:buNone/>
        <a:defRPr sz="2200" b="1" kern="1200">
          <a:solidFill>
            <a:schemeClr val="tx1">
              <a:lumMod val="75000"/>
            </a:schemeClr>
          </a:solidFill>
          <a:latin typeface="+mj-lt"/>
          <a:ea typeface="+mj-ea"/>
          <a:cs typeface="+mj-cs"/>
        </a:defRPr>
      </a:lvl1pPr>
    </p:titleStyle>
    <p:bodyStyle>
      <a:lvl1pPr marL="158750" indent="-158750" algn="l" defTabSz="914400" rtl="0" eaLnBrk="1" latinLnBrk="0" hangingPunct="1">
        <a:lnSpc>
          <a:spcPct val="120000"/>
        </a:lnSpc>
        <a:spcBef>
          <a:spcPts val="0"/>
        </a:spcBef>
        <a:spcAft>
          <a:spcPts val="600"/>
        </a:spcAft>
        <a:buFont typeface="Arial" panose="020B0604020202020204" pitchFamily="34" charset="0"/>
        <a:buChar char="•"/>
        <a:defRPr sz="2400" kern="1200">
          <a:solidFill>
            <a:schemeClr val="tx1">
              <a:lumMod val="75000"/>
            </a:schemeClr>
          </a:solidFill>
          <a:latin typeface="+mn-lt"/>
          <a:ea typeface="+mn-ea"/>
          <a:cs typeface="+mn-cs"/>
        </a:defRPr>
      </a:lvl1pPr>
      <a:lvl2pPr marL="742950" indent="-285750" algn="l" defTabSz="914400" rtl="0" eaLnBrk="1" latinLnBrk="0" hangingPunct="1">
        <a:lnSpc>
          <a:spcPct val="120000"/>
        </a:lnSpc>
        <a:spcBef>
          <a:spcPts val="0"/>
        </a:spcBef>
        <a:spcAft>
          <a:spcPts val="300"/>
        </a:spcAft>
        <a:buFont typeface="Arial" panose="020B0604020202020204" pitchFamily="34" charset="0"/>
        <a:buChar char="–"/>
        <a:defRPr sz="2200" kern="1200">
          <a:solidFill>
            <a:schemeClr val="tx1">
              <a:lumMod val="75000"/>
            </a:schemeClr>
          </a:solidFill>
          <a:latin typeface="+mn-lt"/>
          <a:ea typeface="+mn-ea"/>
          <a:cs typeface="+mn-cs"/>
        </a:defRPr>
      </a:lvl2pPr>
      <a:lvl3pPr marL="1143000" indent="-228600" algn="l" defTabSz="914400" rtl="0" eaLnBrk="1" latinLnBrk="0" hangingPunct="1">
        <a:lnSpc>
          <a:spcPct val="120000"/>
        </a:lnSpc>
        <a:spcBef>
          <a:spcPts val="0"/>
        </a:spcBef>
        <a:spcAft>
          <a:spcPts val="0"/>
        </a:spcAft>
        <a:buFont typeface="Arial" panose="020B0604020202020204" pitchFamily="34" charset="0"/>
        <a:buChar char="•"/>
        <a:defRPr sz="2000" kern="1200">
          <a:solidFill>
            <a:schemeClr val="tx1">
              <a:lumMod val="75000"/>
            </a:schemeClr>
          </a:solidFill>
          <a:latin typeface="+mn-lt"/>
          <a:ea typeface="+mn-ea"/>
          <a:cs typeface="+mn-cs"/>
        </a:defRPr>
      </a:lvl3pPr>
      <a:lvl4pPr marL="1600200" indent="-228600" algn="l" defTabSz="914400" rtl="0" eaLnBrk="1" latinLnBrk="0" hangingPunct="1">
        <a:lnSpc>
          <a:spcPct val="120000"/>
        </a:lnSpc>
        <a:spcBef>
          <a:spcPts val="0"/>
        </a:spcBef>
        <a:spcAft>
          <a:spcPts val="0"/>
        </a:spcAft>
        <a:buFont typeface="Arial" panose="020B0604020202020204" pitchFamily="34" charset="0"/>
        <a:buChar char="–"/>
        <a:defRPr sz="1800" kern="1200">
          <a:solidFill>
            <a:schemeClr val="tx1">
              <a:lumMod val="75000"/>
            </a:schemeClr>
          </a:solidFill>
          <a:latin typeface="+mn-lt"/>
          <a:ea typeface="+mn-ea"/>
          <a:cs typeface="+mn-cs"/>
        </a:defRPr>
      </a:lvl4pPr>
      <a:lvl5pPr marL="2057400" indent="-228600" algn="l" defTabSz="914400" rtl="0" eaLnBrk="1" latinLnBrk="0" hangingPunct="1">
        <a:lnSpc>
          <a:spcPct val="120000"/>
        </a:lnSpc>
        <a:spcBef>
          <a:spcPts val="0"/>
        </a:spcBef>
        <a:spcAft>
          <a:spcPts val="0"/>
        </a:spcAft>
        <a:buFont typeface="Arial" panose="020B0604020202020204" pitchFamily="34" charset="0"/>
        <a:buChar char="»"/>
        <a:defRPr sz="1600" kern="1200">
          <a:solidFill>
            <a:schemeClr val="tx1">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hyperlink" Target="https://www.cloca.com/_files/ugd/3483ab_94e08ea33a7b45ea9eee5bd6c06b3671.pdf"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468313" y="1736689"/>
            <a:ext cx="5615855" cy="1231106"/>
          </a:xfrm>
        </p:spPr>
        <p:txBody>
          <a:bodyPr/>
          <a:lstStyle/>
          <a:p>
            <a:br>
              <a:rPr lang="en-CA" dirty="0"/>
            </a:br>
            <a:r>
              <a:rPr lang="en-CA" dirty="0"/>
              <a:t>Cobourg Waterfront Boardwalk Replacement</a:t>
            </a:r>
          </a:p>
        </p:txBody>
      </p:sp>
      <p:sp>
        <p:nvSpPr>
          <p:cNvPr id="11" name="Subtitle 10"/>
          <p:cNvSpPr>
            <a:spLocks noGrp="1"/>
          </p:cNvSpPr>
          <p:nvPr>
            <p:ph type="subTitle" idx="1"/>
          </p:nvPr>
        </p:nvSpPr>
        <p:spPr>
          <a:xfrm>
            <a:off x="468313" y="3182112"/>
            <a:ext cx="6400800" cy="262380"/>
          </a:xfrm>
        </p:spPr>
        <p:txBody>
          <a:bodyPr/>
          <a:lstStyle/>
          <a:p>
            <a:r>
              <a:rPr lang="en-CA" dirty="0"/>
              <a:t>Public Consultation</a:t>
            </a:r>
          </a:p>
        </p:txBody>
      </p:sp>
      <p:sp>
        <p:nvSpPr>
          <p:cNvPr id="12" name="Rectangle 11"/>
          <p:cNvSpPr/>
          <p:nvPr/>
        </p:nvSpPr>
        <p:spPr>
          <a:xfrm>
            <a:off x="468313" y="4416809"/>
            <a:ext cx="4572000" cy="132024"/>
          </a:xfrm>
          <a:prstGeom prst="rect">
            <a:avLst/>
          </a:prstGeom>
        </p:spPr>
        <p:txBody>
          <a:bodyPr lIns="0" tIns="0" rIns="0" bIns="0">
            <a:spAutoFit/>
          </a:bodyPr>
          <a:lstStyle/>
          <a:p>
            <a:pPr lvl="0">
              <a:lnSpc>
                <a:spcPts val="1100"/>
              </a:lnSpc>
            </a:pPr>
            <a:r>
              <a:rPr lang="en-US" sz="900" dirty="0">
                <a:solidFill>
                  <a:schemeClr val="bg1"/>
                </a:solidFill>
              </a:rPr>
              <a:t>May 31, 2023</a:t>
            </a:r>
            <a:endParaRPr lang="en-CA" sz="900" dirty="0">
              <a:solidFill>
                <a:schemeClr val="bg1"/>
              </a:solidFill>
            </a:endParaRPr>
          </a:p>
        </p:txBody>
      </p:sp>
    </p:spTree>
    <p:extLst>
      <p:ext uri="{BB962C8B-B14F-4D97-AF65-F5344CB8AC3E}">
        <p14:creationId xmlns:p14="http://schemas.microsoft.com/office/powerpoint/2010/main" val="431293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238" y="186084"/>
            <a:ext cx="6695975" cy="368884"/>
          </a:xfrm>
        </p:spPr>
        <p:txBody>
          <a:bodyPr/>
          <a:lstStyle/>
          <a:p>
            <a:r>
              <a:rPr lang="en-CA" dirty="0"/>
              <a:t>Project Area</a:t>
            </a:r>
            <a:endParaRPr lang="en-CA" dirty="0">
              <a:solidFill>
                <a:srgbClr val="FF0000"/>
              </a:solidFill>
            </a:endParaRPr>
          </a:p>
        </p:txBody>
      </p:sp>
      <p:sp>
        <p:nvSpPr>
          <p:cNvPr id="3" name="Text Placeholder 2"/>
          <p:cNvSpPr>
            <a:spLocks noGrp="1"/>
          </p:cNvSpPr>
          <p:nvPr>
            <p:ph type="body" idx="1"/>
          </p:nvPr>
        </p:nvSpPr>
        <p:spPr>
          <a:xfrm>
            <a:off x="470346" y="554968"/>
            <a:ext cx="8172399" cy="929422"/>
          </a:xfrm>
        </p:spPr>
        <p:txBody>
          <a:bodyPr/>
          <a:lstStyle/>
          <a:p>
            <a:pPr marL="0" indent="0">
              <a:buNone/>
            </a:pPr>
            <a:r>
              <a:rPr lang="en-US" sz="1400" dirty="0">
                <a:effectLst/>
                <a:latin typeface="Calibri" panose="020F0502020204030204" pitchFamily="34" charset="0"/>
              </a:rPr>
              <a:t>The project area includes the wood boardwalk from Ontario Street to Hibernia Street, including north-south connections to Ontario Street, Bagot Street, and Durham Street. </a:t>
            </a:r>
          </a:p>
          <a:p>
            <a:pPr marL="0" indent="0">
              <a:buNone/>
            </a:pPr>
            <a:endParaRPr lang="en-CA"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a:t>
            </a:fld>
            <a:endParaRPr lang="en-CA" dirty="0"/>
          </a:p>
        </p:txBody>
      </p:sp>
      <p:grpSp>
        <p:nvGrpSpPr>
          <p:cNvPr id="12" name="Group 11" descr="Map showing the waterfront area and the existing boardwalk between Ontario Street and Hibernia Street.  A yellow line closest to Lake Ontario represents the 100-year flood line.  A red line further inland from the shore represents the wave uprush area which encompasses a portion of the west end of the boardwalk.  A blue line furthest inland represents dynamic beach setback, which includes approximately the western half of the boardwalk.">
            <a:extLst>
              <a:ext uri="{FF2B5EF4-FFF2-40B4-BE49-F238E27FC236}">
                <a16:creationId xmlns:a16="http://schemas.microsoft.com/office/drawing/2014/main" id="{B5A1359B-4E80-C9FA-8FCC-A8B4B9C195E3}"/>
              </a:ext>
            </a:extLst>
          </p:cNvPr>
          <p:cNvGrpSpPr/>
          <p:nvPr/>
        </p:nvGrpSpPr>
        <p:grpSpPr>
          <a:xfrm>
            <a:off x="89756" y="1131590"/>
            <a:ext cx="8964488" cy="3771551"/>
            <a:chOff x="89756" y="1131590"/>
            <a:chExt cx="8964488" cy="3771551"/>
          </a:xfrm>
        </p:grpSpPr>
        <p:pic>
          <p:nvPicPr>
            <p:cNvPr id="13" name="Picture 12">
              <a:extLst>
                <a:ext uri="{FF2B5EF4-FFF2-40B4-BE49-F238E27FC236}">
                  <a16:creationId xmlns:a16="http://schemas.microsoft.com/office/drawing/2014/main" id="{ADFDCB57-3F59-AE63-81DA-52E6B9E15E9F}"/>
                </a:ext>
              </a:extLst>
            </p:cNvPr>
            <p:cNvPicPr>
              <a:picLocks noChangeAspect="1"/>
            </p:cNvPicPr>
            <p:nvPr/>
          </p:nvPicPr>
          <p:blipFill>
            <a:blip r:embed="rId2"/>
            <a:stretch>
              <a:fillRect/>
            </a:stretch>
          </p:blipFill>
          <p:spPr>
            <a:xfrm>
              <a:off x="89756" y="1131590"/>
              <a:ext cx="8964488" cy="3374730"/>
            </a:xfrm>
            <a:prstGeom prst="rect">
              <a:avLst/>
            </a:prstGeom>
          </p:spPr>
        </p:pic>
        <p:sp>
          <p:nvSpPr>
            <p:cNvPr id="6" name="Arrow: Down 5">
              <a:extLst>
                <a:ext uri="{FF2B5EF4-FFF2-40B4-BE49-F238E27FC236}">
                  <a16:creationId xmlns:a16="http://schemas.microsoft.com/office/drawing/2014/main" id="{C3039372-6665-DE01-4C8D-FB97281ADF3C}"/>
                </a:ext>
              </a:extLst>
            </p:cNvPr>
            <p:cNvSpPr/>
            <p:nvPr/>
          </p:nvSpPr>
          <p:spPr>
            <a:xfrm rot="10800000">
              <a:off x="3830225" y="3870056"/>
              <a:ext cx="355881" cy="718476"/>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723288F1-53A8-1B99-4643-41ACC007EDFA}"/>
                </a:ext>
              </a:extLst>
            </p:cNvPr>
            <p:cNvSpPr txBox="1"/>
            <p:nvPr/>
          </p:nvSpPr>
          <p:spPr>
            <a:xfrm>
              <a:off x="3081793" y="4649225"/>
              <a:ext cx="1778239" cy="253916"/>
            </a:xfrm>
            <a:prstGeom prst="rect">
              <a:avLst/>
            </a:prstGeom>
            <a:noFill/>
          </p:spPr>
          <p:txBody>
            <a:bodyPr wrap="square" rtlCol="0">
              <a:spAutoFit/>
            </a:bodyPr>
            <a:lstStyle/>
            <a:p>
              <a:pPr algn="ctr"/>
              <a:r>
                <a:rPr lang="en-CA" sz="1050" b="1" dirty="0">
                  <a:solidFill>
                    <a:schemeClr val="bg1"/>
                  </a:solidFill>
                </a:rPr>
                <a:t>100-Year Flood Line</a:t>
              </a:r>
            </a:p>
          </p:txBody>
        </p:sp>
        <p:sp>
          <p:nvSpPr>
            <p:cNvPr id="8" name="Arrow: Down 7">
              <a:extLst>
                <a:ext uri="{FF2B5EF4-FFF2-40B4-BE49-F238E27FC236}">
                  <a16:creationId xmlns:a16="http://schemas.microsoft.com/office/drawing/2014/main" id="{CCBE4A82-7168-E62B-AE90-C5B1E5F84769}"/>
                </a:ext>
              </a:extLst>
            </p:cNvPr>
            <p:cNvSpPr/>
            <p:nvPr/>
          </p:nvSpPr>
          <p:spPr>
            <a:xfrm>
              <a:off x="6876256" y="3003798"/>
              <a:ext cx="355881" cy="718476"/>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C032C7C9-23EB-81A5-067D-1427C38C6F3A}"/>
                </a:ext>
              </a:extLst>
            </p:cNvPr>
            <p:cNvSpPr txBox="1"/>
            <p:nvPr/>
          </p:nvSpPr>
          <p:spPr>
            <a:xfrm>
              <a:off x="6165076" y="2733935"/>
              <a:ext cx="1778239" cy="253916"/>
            </a:xfrm>
            <a:prstGeom prst="rect">
              <a:avLst/>
            </a:prstGeom>
            <a:noFill/>
          </p:spPr>
          <p:txBody>
            <a:bodyPr wrap="square" rtlCol="0">
              <a:spAutoFit/>
            </a:bodyPr>
            <a:lstStyle/>
            <a:p>
              <a:pPr algn="ctr"/>
              <a:r>
                <a:rPr lang="en-CA" sz="1050" b="1" dirty="0">
                  <a:solidFill>
                    <a:schemeClr val="tx1">
                      <a:lumMod val="50000"/>
                    </a:schemeClr>
                  </a:solidFill>
                </a:rPr>
                <a:t>Wave Uprush Area</a:t>
              </a:r>
            </a:p>
          </p:txBody>
        </p:sp>
        <p:sp>
          <p:nvSpPr>
            <p:cNvPr id="10" name="Arrow: Down 9">
              <a:extLst>
                <a:ext uri="{FF2B5EF4-FFF2-40B4-BE49-F238E27FC236}">
                  <a16:creationId xmlns:a16="http://schemas.microsoft.com/office/drawing/2014/main" id="{79250CDC-51A1-6C18-EF19-FA4EA7F28675}"/>
                </a:ext>
              </a:extLst>
            </p:cNvPr>
            <p:cNvSpPr/>
            <p:nvPr/>
          </p:nvSpPr>
          <p:spPr>
            <a:xfrm>
              <a:off x="1619672" y="1917641"/>
              <a:ext cx="355881" cy="718476"/>
            </a:xfrm>
            <a:prstGeom prst="downArrow">
              <a:avLst/>
            </a:prstGeom>
            <a:solidFill>
              <a:srgbClr val="0098C3"/>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8EA37D8D-5C22-97D3-A58B-B689560759D9}"/>
                </a:ext>
              </a:extLst>
            </p:cNvPr>
            <p:cNvSpPr txBox="1"/>
            <p:nvPr/>
          </p:nvSpPr>
          <p:spPr>
            <a:xfrm>
              <a:off x="1073712" y="1467389"/>
              <a:ext cx="1447800" cy="415498"/>
            </a:xfrm>
            <a:prstGeom prst="rect">
              <a:avLst/>
            </a:prstGeom>
            <a:noFill/>
          </p:spPr>
          <p:txBody>
            <a:bodyPr wrap="square" rtlCol="0">
              <a:spAutoFit/>
            </a:bodyPr>
            <a:lstStyle/>
            <a:p>
              <a:pPr algn="ctr"/>
              <a:r>
                <a:rPr lang="en-CA" sz="1050" b="1" dirty="0">
                  <a:solidFill>
                    <a:schemeClr val="tx1">
                      <a:lumMod val="50000"/>
                    </a:schemeClr>
                  </a:solidFill>
                </a:rPr>
                <a:t>Dynamic Beach Setback</a:t>
              </a:r>
            </a:p>
          </p:txBody>
        </p:sp>
      </p:grpSp>
    </p:spTree>
    <p:extLst>
      <p:ext uri="{BB962C8B-B14F-4D97-AF65-F5344CB8AC3E}">
        <p14:creationId xmlns:p14="http://schemas.microsoft.com/office/powerpoint/2010/main" val="679596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368884"/>
          </a:xfrm>
        </p:spPr>
        <p:txBody>
          <a:bodyPr/>
          <a:lstStyle/>
          <a:p>
            <a:r>
              <a:rPr lang="en-CA" dirty="0"/>
              <a:t>Project Background</a:t>
            </a:r>
          </a:p>
        </p:txBody>
      </p:sp>
      <p:sp>
        <p:nvSpPr>
          <p:cNvPr id="3" name="Text Placeholder 2"/>
          <p:cNvSpPr>
            <a:spLocks noGrp="1"/>
          </p:cNvSpPr>
          <p:nvPr>
            <p:ph type="body" idx="1"/>
          </p:nvPr>
        </p:nvSpPr>
        <p:spPr>
          <a:xfrm>
            <a:off x="466725" y="671570"/>
            <a:ext cx="4753347" cy="4232569"/>
          </a:xfrm>
        </p:spPr>
        <p:txBody>
          <a:bodyPr/>
          <a:lstStyle/>
          <a:p>
            <a:pPr marL="0" indent="0">
              <a:spcAft>
                <a:spcPts val="0"/>
              </a:spcAft>
              <a:buNone/>
            </a:pPr>
            <a:endParaRPr lang="en-US" sz="1400" dirty="0">
              <a:effectLst/>
              <a:latin typeface="Calibri" panose="020F0502020204030204" pitchFamily="34" charset="0"/>
            </a:endParaRPr>
          </a:p>
          <a:p>
            <a:pPr marL="0" indent="0">
              <a:spcAft>
                <a:spcPts val="0"/>
              </a:spcAft>
              <a:buNone/>
            </a:pPr>
            <a:r>
              <a:rPr lang="en-US" sz="1400" dirty="0">
                <a:effectLst/>
                <a:latin typeface="Calibri" panose="020F0502020204030204" pitchFamily="34" charset="0"/>
              </a:rPr>
              <a:t>Public Works regularly inspects the boardwalk for deficiencies and has found that the boardwalk structure and decking is severely rotted throughout its length. Opportunities for extending the life of the boardwalk </a:t>
            </a:r>
            <a:r>
              <a:rPr lang="en-US" sz="1400" dirty="0">
                <a:latin typeface="Calibri" panose="020F0502020204030204" pitchFamily="34" charset="0"/>
              </a:rPr>
              <a:t>are</a:t>
            </a:r>
            <a:r>
              <a:rPr lang="en-US" sz="1400" dirty="0">
                <a:effectLst/>
                <a:latin typeface="Calibri" panose="020F0502020204030204" pitchFamily="34" charset="0"/>
              </a:rPr>
              <a:t> limited and may not even be possible due to the poor condition of the wood substructure underneath the surface deck boards. </a:t>
            </a:r>
          </a:p>
          <a:p>
            <a:pPr marL="0" indent="0">
              <a:spcAft>
                <a:spcPts val="0"/>
              </a:spcAft>
              <a:buNone/>
            </a:pPr>
            <a:endParaRPr lang="en-US" sz="1000" dirty="0">
              <a:latin typeface="Calibri" panose="020F0502020204030204" pitchFamily="34" charset="0"/>
            </a:endParaRPr>
          </a:p>
          <a:p>
            <a:pPr marL="0" indent="0">
              <a:spcAft>
                <a:spcPts val="0"/>
              </a:spcAft>
              <a:buNone/>
            </a:pPr>
            <a:r>
              <a:rPr lang="en-US" sz="1400" dirty="0">
                <a:latin typeface="Calibri" panose="020F0502020204030204" pitchFamily="34" charset="0"/>
              </a:rPr>
              <a:t>During 2021 budget deliberations, Council approved budget for the design of the boardwalk replacement for 2022 construction. </a:t>
            </a:r>
            <a:endParaRPr lang="en-CA" sz="1400" dirty="0">
              <a:latin typeface="Calibri" panose="020F0502020204030204" pitchFamily="34" charset="0"/>
            </a:endParaRPr>
          </a:p>
          <a:p>
            <a:pPr marL="0" indent="0">
              <a:spcAft>
                <a:spcPts val="0"/>
              </a:spcAft>
              <a:buNone/>
            </a:pPr>
            <a:endParaRPr lang="en-US" sz="1400" dirty="0">
              <a:latin typeface="Calibri" panose="020F0502020204030204" pitchFamily="34" charset="0"/>
            </a:endParaRPr>
          </a:p>
          <a:p>
            <a:pPr marL="0" indent="0">
              <a:spcAft>
                <a:spcPts val="0"/>
              </a:spcAft>
              <a:buNone/>
            </a:pPr>
            <a:r>
              <a:rPr lang="en-CA" sz="1400" dirty="0">
                <a:latin typeface="Calibri" panose="020F0502020204030204" pitchFamily="34" charset="0"/>
              </a:rPr>
              <a:t>The project was postponed in 2022 while the Town was in negotiations to purchase the school board property west of Durham Street in order to secure ownership of the lands where the boardwalk currently exists across an easement. </a:t>
            </a:r>
          </a:p>
          <a:p>
            <a:pPr marL="0" marR="0" indent="0">
              <a:spcBef>
                <a:spcPts val="0"/>
              </a:spcBef>
              <a:spcAft>
                <a:spcPts val="0"/>
              </a:spcAft>
              <a:buNone/>
            </a:pPr>
            <a:endParaRPr lang="en-CA" sz="1200" dirty="0">
              <a:latin typeface="Calibri" panose="020F0502020204030204" pitchFamily="34" charset="0"/>
            </a:endParaRPr>
          </a:p>
          <a:p>
            <a:pPr marL="0" marR="0" indent="0">
              <a:spcBef>
                <a:spcPts val="0"/>
              </a:spcBef>
              <a:spcAft>
                <a:spcPts val="0"/>
              </a:spcAft>
              <a:buNone/>
            </a:pPr>
            <a:endParaRPr lang="en-CA" sz="1200" dirty="0">
              <a:effectLst/>
              <a:latin typeface="Calibri" panose="020F0502020204030204"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3</a:t>
            </a:fld>
            <a:endParaRPr lang="en-CA" dirty="0"/>
          </a:p>
        </p:txBody>
      </p:sp>
      <p:pic>
        <p:nvPicPr>
          <p:cNvPr id="7" name="Picture 6" descr="A close-up photo of the existing boardwalk deck surface showing the splitting and checking of the deck boards and areas where deterioration has resulted in the loss of splinters of wood creating deep grooves pits in the surface.">
            <a:extLst>
              <a:ext uri="{FF2B5EF4-FFF2-40B4-BE49-F238E27FC236}">
                <a16:creationId xmlns:a16="http://schemas.microsoft.com/office/drawing/2014/main" id="{607770D8-0CD4-039E-E634-1CE6174F85EF}"/>
              </a:ext>
            </a:extLst>
          </p:cNvPr>
          <p:cNvPicPr>
            <a:picLocks noChangeAspect="1"/>
          </p:cNvPicPr>
          <p:nvPr/>
        </p:nvPicPr>
        <p:blipFill>
          <a:blip r:embed="rId3"/>
          <a:stretch>
            <a:fillRect/>
          </a:stretch>
        </p:blipFill>
        <p:spPr>
          <a:xfrm>
            <a:off x="5292080" y="843973"/>
            <a:ext cx="3674171" cy="2503739"/>
          </a:xfrm>
          <a:prstGeom prst="rect">
            <a:avLst/>
          </a:prstGeom>
        </p:spPr>
      </p:pic>
      <p:sp>
        <p:nvSpPr>
          <p:cNvPr id="10" name="TextBox 9">
            <a:extLst>
              <a:ext uri="{FF2B5EF4-FFF2-40B4-BE49-F238E27FC236}">
                <a16:creationId xmlns:a16="http://schemas.microsoft.com/office/drawing/2014/main" id="{E91C6BB8-14D2-FE38-0A1E-8B3EF6BFACC2}"/>
              </a:ext>
            </a:extLst>
          </p:cNvPr>
          <p:cNvSpPr txBox="1"/>
          <p:nvPr/>
        </p:nvSpPr>
        <p:spPr>
          <a:xfrm>
            <a:off x="5220072" y="3361560"/>
            <a:ext cx="4255622" cy="261610"/>
          </a:xfrm>
          <a:prstGeom prst="rect">
            <a:avLst/>
          </a:prstGeom>
          <a:noFill/>
        </p:spPr>
        <p:txBody>
          <a:bodyPr wrap="square">
            <a:spAutoFit/>
          </a:bodyPr>
          <a:lstStyle/>
          <a:p>
            <a:r>
              <a:rPr kumimoji="0" lang="en-CA" sz="1100" b="0" i="0" u="none" strike="noStrike" kern="1200" cap="none" spc="0" normalizeH="0" baseline="0" noProof="0" dirty="0">
                <a:ln>
                  <a:noFill/>
                </a:ln>
                <a:solidFill>
                  <a:schemeClr val="bg1"/>
                </a:solidFill>
                <a:effectLst/>
                <a:uLnTx/>
                <a:uFillTx/>
                <a:latin typeface="+mj-lt"/>
                <a:ea typeface="+mn-ea"/>
                <a:cs typeface="+mn-cs"/>
              </a:rPr>
              <a:t>Deteriorating condition of boardwalk</a:t>
            </a:r>
            <a:endParaRPr lang="en-US" dirty="0">
              <a:solidFill>
                <a:schemeClr val="bg1"/>
              </a:solidFill>
              <a:latin typeface="+mj-lt"/>
            </a:endParaRPr>
          </a:p>
        </p:txBody>
      </p:sp>
    </p:spTree>
    <p:extLst>
      <p:ext uri="{BB962C8B-B14F-4D97-AF65-F5344CB8AC3E}">
        <p14:creationId xmlns:p14="http://schemas.microsoft.com/office/powerpoint/2010/main" val="3131368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3794"/>
            <a:ext cx="6695975" cy="368884"/>
          </a:xfrm>
        </p:spPr>
        <p:txBody>
          <a:bodyPr/>
          <a:lstStyle/>
          <a:p>
            <a:r>
              <a:rPr lang="en-CA" dirty="0"/>
              <a:t>Boardwalk Information</a:t>
            </a:r>
          </a:p>
        </p:txBody>
      </p:sp>
      <p:sp>
        <p:nvSpPr>
          <p:cNvPr id="3" name="Text Placeholder 2"/>
          <p:cNvSpPr>
            <a:spLocks noGrp="1"/>
          </p:cNvSpPr>
          <p:nvPr>
            <p:ph type="body" idx="1"/>
          </p:nvPr>
        </p:nvSpPr>
        <p:spPr>
          <a:xfrm>
            <a:off x="466726" y="703492"/>
            <a:ext cx="3961258" cy="5213671"/>
          </a:xfrm>
        </p:spPr>
        <p:txBody>
          <a:bodyPr/>
          <a:lstStyle/>
          <a:p>
            <a:pPr>
              <a:spcAft>
                <a:spcPts val="0"/>
              </a:spcAft>
            </a:pPr>
            <a:r>
              <a:rPr lang="en-US" sz="1400" dirty="0">
                <a:effectLst/>
                <a:latin typeface="Calibri" panose="020F0502020204030204" pitchFamily="34" charset="0"/>
              </a:rPr>
              <a:t>The boardwalk was constructed over 15 years ago </a:t>
            </a:r>
            <a:r>
              <a:rPr lang="en-US" sz="1400" dirty="0">
                <a:latin typeface="Calibri" panose="020F0502020204030204" pitchFamily="34" charset="0"/>
              </a:rPr>
              <a:t>using pressure treated wood </a:t>
            </a:r>
          </a:p>
          <a:p>
            <a:pPr>
              <a:spcAft>
                <a:spcPts val="0"/>
              </a:spcAft>
            </a:pPr>
            <a:r>
              <a:rPr lang="en-US" sz="1400" dirty="0">
                <a:latin typeface="Calibri" panose="020F0502020204030204" pitchFamily="34" charset="0"/>
              </a:rPr>
              <a:t>The sleeper/stringer substructure supporting the boardwalk was constructed on the sand surface</a:t>
            </a:r>
          </a:p>
          <a:p>
            <a:pPr>
              <a:spcAft>
                <a:spcPts val="0"/>
              </a:spcAft>
            </a:pPr>
            <a:r>
              <a:rPr lang="en-US" sz="1400" dirty="0">
                <a:latin typeface="Calibri" panose="020F0502020204030204" pitchFamily="34" charset="0"/>
              </a:rPr>
              <a:t>The boardwalk is at the end of its service life – the sleeper/stringer system is severely rotted</a:t>
            </a:r>
          </a:p>
          <a:p>
            <a:pPr>
              <a:spcAft>
                <a:spcPts val="0"/>
              </a:spcAft>
            </a:pPr>
            <a:r>
              <a:rPr lang="en-US" sz="1400" dirty="0">
                <a:latin typeface="Calibri" panose="020F0502020204030204" pitchFamily="34" charset="0"/>
              </a:rPr>
              <a:t>Significant ongoing maintenance requirements</a:t>
            </a:r>
          </a:p>
          <a:p>
            <a:pPr>
              <a:spcAft>
                <a:spcPts val="0"/>
              </a:spcAft>
            </a:pPr>
            <a:r>
              <a:rPr lang="en-US" sz="1400" dirty="0">
                <a:latin typeface="Calibri" panose="020F0502020204030204" pitchFamily="34" charset="0"/>
              </a:rPr>
              <a:t>Safety concerns caused by rotting surface boards and exposed nails</a:t>
            </a:r>
          </a:p>
          <a:p>
            <a:pPr>
              <a:spcAft>
                <a:spcPts val="0"/>
              </a:spcAft>
            </a:pPr>
            <a:r>
              <a:rPr lang="en-CA" sz="1400" dirty="0">
                <a:solidFill>
                  <a:schemeClr val="bg1"/>
                </a:solidFill>
                <a:latin typeface="Calibri" panose="020F0502020204030204" pitchFamily="34" charset="0"/>
                <a:cs typeface="Calibri" panose="020F0502020204030204" pitchFamily="34" charset="0"/>
              </a:rPr>
              <a:t>The new boardwalk must be built generally in the same location due to property restrictions, </a:t>
            </a:r>
            <a:r>
              <a:rPr lang="en-CA" sz="1400" dirty="0">
                <a:latin typeface="Calibri" panose="020F0502020204030204" pitchFamily="34" charset="0"/>
                <a:cs typeface="Calibri" panose="020F0502020204030204" pitchFamily="34" charset="0"/>
              </a:rPr>
              <a:t>to avoid new impacts to the dynamic beach area, and to minimize damage to the existing vegetation. </a:t>
            </a:r>
          </a:p>
          <a:p>
            <a:pPr>
              <a:spcAft>
                <a:spcPts val="0"/>
              </a:spcAft>
            </a:pPr>
            <a:endParaRPr lang="en-US" sz="1400" dirty="0">
              <a:latin typeface="Calibri" panose="020F0502020204030204" pitchFamily="34" charset="0"/>
            </a:endParaRPr>
          </a:p>
          <a:p>
            <a:pPr marL="0" indent="0">
              <a:spcAft>
                <a:spcPts val="0"/>
              </a:spcAft>
              <a:buNone/>
            </a:pPr>
            <a:endParaRPr lang="en-US" sz="1400" dirty="0">
              <a:latin typeface="Calibri" panose="020F0502020204030204" pitchFamily="34" charset="0"/>
            </a:endParaRPr>
          </a:p>
          <a:p>
            <a:pPr marL="0" indent="0">
              <a:spcAft>
                <a:spcPts val="0"/>
              </a:spcAft>
              <a:buNone/>
            </a:pPr>
            <a:endParaRPr lang="en-US" sz="1400" dirty="0">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indent="0">
              <a:buNone/>
            </a:pPr>
            <a:endParaRPr lang="en-CA"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4</a:t>
            </a:fld>
            <a:endParaRPr lang="en-CA" dirty="0"/>
          </a:p>
        </p:txBody>
      </p:sp>
      <p:pic>
        <p:nvPicPr>
          <p:cNvPr id="8" name="Picture 7" descr="A picture showing sand blown from the beach covering approximately one third of the south side of the boardwalk in the area west of Durham Street.">
            <a:extLst>
              <a:ext uri="{FF2B5EF4-FFF2-40B4-BE49-F238E27FC236}">
                <a16:creationId xmlns:a16="http://schemas.microsoft.com/office/drawing/2014/main" id="{47019E8D-0D36-C520-E8DC-08ABCBF20F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7994" y="703492"/>
            <a:ext cx="4338927" cy="3254196"/>
          </a:xfrm>
          <a:prstGeom prst="rect">
            <a:avLst/>
          </a:prstGeom>
        </p:spPr>
      </p:pic>
      <p:sp>
        <p:nvSpPr>
          <p:cNvPr id="9" name="TextBox 8">
            <a:extLst>
              <a:ext uri="{FF2B5EF4-FFF2-40B4-BE49-F238E27FC236}">
                <a16:creationId xmlns:a16="http://schemas.microsoft.com/office/drawing/2014/main" id="{E1E645A2-19AA-F7CF-8E85-D458504214C6}"/>
              </a:ext>
            </a:extLst>
          </p:cNvPr>
          <p:cNvSpPr txBox="1"/>
          <p:nvPr/>
        </p:nvSpPr>
        <p:spPr>
          <a:xfrm>
            <a:off x="4553136" y="4047845"/>
            <a:ext cx="4255622" cy="261610"/>
          </a:xfrm>
          <a:prstGeom prst="rect">
            <a:avLst/>
          </a:prstGeom>
          <a:noFill/>
        </p:spPr>
        <p:txBody>
          <a:bodyPr wrap="square">
            <a:spAutoFit/>
          </a:bodyPr>
          <a:lstStyle/>
          <a:p>
            <a:r>
              <a:rPr kumimoji="0" lang="en-CA" sz="1100" b="0" i="0" u="none" strike="noStrike" kern="1200" cap="none" spc="0" normalizeH="0" baseline="0" noProof="0" dirty="0">
                <a:ln>
                  <a:noFill/>
                </a:ln>
                <a:solidFill>
                  <a:schemeClr val="bg1"/>
                </a:solidFill>
                <a:effectLst/>
                <a:uLnTx/>
                <a:uFillTx/>
                <a:latin typeface="+mj-lt"/>
                <a:ea typeface="+mn-ea"/>
                <a:cs typeface="+mn-cs"/>
              </a:rPr>
              <a:t>Sand blows onto west end of boardwalk</a:t>
            </a:r>
            <a:endParaRPr lang="en-US" dirty="0">
              <a:solidFill>
                <a:schemeClr val="bg1"/>
              </a:solidFill>
              <a:latin typeface="+mj-lt"/>
            </a:endParaRPr>
          </a:p>
        </p:txBody>
      </p:sp>
    </p:spTree>
    <p:extLst>
      <p:ext uri="{BB962C8B-B14F-4D97-AF65-F5344CB8AC3E}">
        <p14:creationId xmlns:p14="http://schemas.microsoft.com/office/powerpoint/2010/main" val="2726323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83794"/>
            <a:ext cx="6695975" cy="368884"/>
          </a:xfrm>
        </p:spPr>
        <p:txBody>
          <a:bodyPr/>
          <a:lstStyle/>
          <a:p>
            <a:r>
              <a:rPr lang="en-CA" dirty="0"/>
              <a:t>Boardwalk Information</a:t>
            </a:r>
          </a:p>
        </p:txBody>
      </p:sp>
      <p:sp>
        <p:nvSpPr>
          <p:cNvPr id="3" name="Text Placeholder 2"/>
          <p:cNvSpPr>
            <a:spLocks noGrp="1"/>
          </p:cNvSpPr>
          <p:nvPr>
            <p:ph type="body" idx="1"/>
          </p:nvPr>
        </p:nvSpPr>
        <p:spPr>
          <a:xfrm>
            <a:off x="466725" y="720782"/>
            <a:ext cx="4001104" cy="4915128"/>
          </a:xfrm>
        </p:spPr>
        <p:txBody>
          <a:bodyPr/>
          <a:lstStyle/>
          <a:p>
            <a:pPr marL="0" indent="0">
              <a:spcAft>
                <a:spcPts val="0"/>
              </a:spcAft>
              <a:buNone/>
            </a:pPr>
            <a:r>
              <a:rPr lang="en-US" sz="1400" dirty="0">
                <a:latin typeface="Calibri" panose="020F0502020204030204" pitchFamily="34" charset="0"/>
              </a:rPr>
              <a:t>Concerns about insufficient boardwalk width have been expressed by:</a:t>
            </a:r>
          </a:p>
          <a:p>
            <a:pPr>
              <a:spcAft>
                <a:spcPts val="0"/>
              </a:spcAft>
            </a:pPr>
            <a:r>
              <a:rPr lang="en-US" sz="1400" dirty="0">
                <a:latin typeface="Calibri" panose="020F0502020204030204" pitchFamily="34" charset="0"/>
              </a:rPr>
              <a:t>Members of the public</a:t>
            </a:r>
          </a:p>
          <a:p>
            <a:pPr>
              <a:spcAft>
                <a:spcPts val="0"/>
              </a:spcAft>
            </a:pPr>
            <a:r>
              <a:rPr lang="en-US" sz="1400" dirty="0">
                <a:latin typeface="Calibri" panose="020F0502020204030204" pitchFamily="34" charset="0"/>
              </a:rPr>
              <a:t>Accessibility Advisory Committee</a:t>
            </a:r>
          </a:p>
          <a:p>
            <a:pPr>
              <a:spcAft>
                <a:spcPts val="0"/>
              </a:spcAft>
            </a:pPr>
            <a:r>
              <a:rPr lang="en-US" sz="1400" dirty="0">
                <a:latin typeface="Calibri" panose="020F0502020204030204" pitchFamily="34" charset="0"/>
              </a:rPr>
              <a:t>Transportation Advisory Committee</a:t>
            </a:r>
          </a:p>
          <a:p>
            <a:pPr>
              <a:spcAft>
                <a:spcPts val="0"/>
              </a:spcAft>
            </a:pPr>
            <a:r>
              <a:rPr lang="en-US" sz="1400" dirty="0">
                <a:latin typeface="Calibri" panose="020F0502020204030204" pitchFamily="34" charset="0"/>
              </a:rPr>
              <a:t>Local cyclists</a:t>
            </a:r>
          </a:p>
          <a:p>
            <a:pPr marL="0" indent="0">
              <a:lnSpc>
                <a:spcPct val="100000"/>
              </a:lnSpc>
              <a:spcAft>
                <a:spcPts val="0"/>
              </a:spcAft>
              <a:buNone/>
            </a:pPr>
            <a:endParaRPr lang="en-US" sz="1800" dirty="0">
              <a:latin typeface="Calibri" panose="020F0502020204030204" pitchFamily="34" charset="0"/>
            </a:endParaRPr>
          </a:p>
          <a:p>
            <a:pPr marL="0" indent="0">
              <a:spcAft>
                <a:spcPts val="0"/>
              </a:spcAft>
              <a:buNone/>
            </a:pPr>
            <a:r>
              <a:rPr lang="en-US" sz="1400" dirty="0">
                <a:latin typeface="Calibri" panose="020F0502020204030204" pitchFamily="34" charset="0"/>
              </a:rPr>
              <a:t>According to </a:t>
            </a:r>
            <a:r>
              <a:rPr lang="en-US" sz="1400" i="1" dirty="0">
                <a:latin typeface="Calibri" panose="020F0502020204030204" pitchFamily="34" charset="0"/>
              </a:rPr>
              <a:t>Ontario Traffic Manual Book 18: Cycling Facilities:</a:t>
            </a:r>
          </a:p>
          <a:p>
            <a:pPr>
              <a:spcAft>
                <a:spcPts val="0"/>
              </a:spcAft>
            </a:pPr>
            <a:r>
              <a:rPr lang="en-US" sz="1400" i="1" dirty="0">
                <a:latin typeface="Calibri" panose="020F0502020204030204" pitchFamily="34" charset="0"/>
              </a:rPr>
              <a:t>S</a:t>
            </a:r>
            <a:r>
              <a:rPr lang="en-US" sz="1400" dirty="0">
                <a:latin typeface="Calibri" panose="020F0502020204030204" pitchFamily="34" charset="0"/>
              </a:rPr>
              <a:t>uggested </a:t>
            </a:r>
            <a:r>
              <a:rPr lang="en-US" sz="1400" u="sng" dirty="0">
                <a:latin typeface="Calibri" panose="020F0502020204030204" pitchFamily="34" charset="0"/>
              </a:rPr>
              <a:t>minimum</a:t>
            </a:r>
            <a:r>
              <a:rPr lang="en-US" sz="1400" dirty="0">
                <a:latin typeface="Calibri" panose="020F0502020204030204" pitchFamily="34" charset="0"/>
              </a:rPr>
              <a:t> width for multi-use paths is 3m</a:t>
            </a:r>
          </a:p>
          <a:p>
            <a:pPr>
              <a:spcAft>
                <a:spcPts val="0"/>
              </a:spcAft>
            </a:pPr>
            <a:r>
              <a:rPr lang="en-US" sz="1400" dirty="0">
                <a:latin typeface="Calibri" panose="020F0502020204030204" pitchFamily="34" charset="0"/>
              </a:rPr>
              <a:t>Desired width is 4 m where possible</a:t>
            </a:r>
          </a:p>
          <a:p>
            <a:pPr marL="0" indent="0">
              <a:lnSpc>
                <a:spcPct val="100000"/>
              </a:lnSpc>
              <a:spcAft>
                <a:spcPts val="0"/>
              </a:spcAft>
              <a:buNone/>
            </a:pPr>
            <a:endParaRPr lang="en-US" sz="1800" dirty="0">
              <a:latin typeface="Calibri" panose="020F0502020204030204" pitchFamily="34" charset="0"/>
            </a:endParaRPr>
          </a:p>
          <a:p>
            <a:pPr marL="0" indent="0">
              <a:spcAft>
                <a:spcPts val="0"/>
              </a:spcAft>
              <a:buNone/>
            </a:pPr>
            <a:r>
              <a:rPr lang="en-US" sz="1400" dirty="0">
                <a:latin typeface="Calibri" panose="020F0502020204030204" pitchFamily="34" charset="0"/>
              </a:rPr>
              <a:t>The current boardwalk is 3 m wide and in some locations, within a 5m easement. </a:t>
            </a:r>
          </a:p>
          <a:p>
            <a:pPr marL="0" indent="0">
              <a:spcAft>
                <a:spcPts val="0"/>
              </a:spcAft>
              <a:buNone/>
            </a:pPr>
            <a:endParaRPr lang="en-US" sz="1400" dirty="0">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marR="0" indent="0">
              <a:spcBef>
                <a:spcPts val="0"/>
              </a:spcBef>
              <a:spcAft>
                <a:spcPts val="0"/>
              </a:spcAft>
              <a:buNone/>
            </a:pPr>
            <a:endParaRPr lang="en-US" sz="1200" dirty="0">
              <a:effectLst/>
              <a:latin typeface="Calibri" panose="020F0502020204030204" pitchFamily="34" charset="0"/>
            </a:endParaRPr>
          </a:p>
          <a:p>
            <a:pPr marL="0" indent="0">
              <a:buNone/>
            </a:pPr>
            <a:endParaRPr lang="en-CA"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5</a:t>
            </a:fld>
            <a:endParaRPr lang="en-CA" dirty="0"/>
          </a:p>
        </p:txBody>
      </p:sp>
      <p:pic>
        <p:nvPicPr>
          <p:cNvPr id="6" name="Picture 5" descr="A photo of the existing wood boardwalk west of Hibernia Street showing the deteriorated deck surface and vegetation encroaching along both sides.">
            <a:extLst>
              <a:ext uri="{FF2B5EF4-FFF2-40B4-BE49-F238E27FC236}">
                <a16:creationId xmlns:a16="http://schemas.microsoft.com/office/drawing/2014/main" id="{656EF04A-3248-B07D-E478-1771E82F28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172" y="720781"/>
            <a:ext cx="4338928" cy="3254196"/>
          </a:xfrm>
          <a:prstGeom prst="rect">
            <a:avLst/>
          </a:prstGeom>
        </p:spPr>
      </p:pic>
      <p:sp>
        <p:nvSpPr>
          <p:cNvPr id="7" name="TextBox 6">
            <a:extLst>
              <a:ext uri="{FF2B5EF4-FFF2-40B4-BE49-F238E27FC236}">
                <a16:creationId xmlns:a16="http://schemas.microsoft.com/office/drawing/2014/main" id="{FE2744CF-AA71-427F-B29A-6F17DF2865F5}"/>
              </a:ext>
            </a:extLst>
          </p:cNvPr>
          <p:cNvSpPr txBox="1"/>
          <p:nvPr/>
        </p:nvSpPr>
        <p:spPr>
          <a:xfrm>
            <a:off x="4597705" y="3974977"/>
            <a:ext cx="4429307" cy="523220"/>
          </a:xfrm>
          <a:prstGeom prst="rect">
            <a:avLst/>
          </a:prstGeom>
          <a:noFill/>
        </p:spPr>
        <p:txBody>
          <a:bodyPr wrap="square">
            <a:spAutoFit/>
          </a:bodyPr>
          <a:lstStyle/>
          <a:p>
            <a:r>
              <a:rPr kumimoji="0" lang="en-CA" sz="1400" b="1" i="0" u="none" strike="noStrike" kern="1200" cap="none" spc="0" normalizeH="0" baseline="0" noProof="0" dirty="0">
                <a:ln>
                  <a:noFill/>
                </a:ln>
                <a:solidFill>
                  <a:schemeClr val="bg1"/>
                </a:solidFill>
                <a:effectLst/>
                <a:uLnTx/>
                <a:uFillTx/>
                <a:latin typeface="+mj-lt"/>
                <a:ea typeface="+mn-ea"/>
                <a:cs typeface="+mn-cs"/>
              </a:rPr>
              <a:t>Vegetation encroachment narrows the usable width of the boardwalk in some areas</a:t>
            </a:r>
            <a:endParaRPr lang="en-US" sz="2400" b="1" dirty="0">
              <a:solidFill>
                <a:schemeClr val="bg1"/>
              </a:solidFill>
              <a:latin typeface="+mj-lt"/>
            </a:endParaRPr>
          </a:p>
        </p:txBody>
      </p:sp>
    </p:spTree>
    <p:extLst>
      <p:ext uri="{BB962C8B-B14F-4D97-AF65-F5344CB8AC3E}">
        <p14:creationId xmlns:p14="http://schemas.microsoft.com/office/powerpoint/2010/main" val="38496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368884"/>
          </a:xfrm>
        </p:spPr>
        <p:txBody>
          <a:bodyPr/>
          <a:lstStyle/>
          <a:p>
            <a:r>
              <a:rPr lang="en-CA" dirty="0"/>
              <a:t>Project Area – Natural conditions</a:t>
            </a:r>
          </a:p>
        </p:txBody>
      </p:sp>
      <p:sp>
        <p:nvSpPr>
          <p:cNvPr id="3" name="Text Placeholder 2"/>
          <p:cNvSpPr>
            <a:spLocks noGrp="1"/>
          </p:cNvSpPr>
          <p:nvPr>
            <p:ph type="body" idx="1"/>
          </p:nvPr>
        </p:nvSpPr>
        <p:spPr>
          <a:xfrm>
            <a:off x="468313" y="771550"/>
            <a:ext cx="7992119" cy="2820067"/>
          </a:xfrm>
        </p:spPr>
        <p:txBody>
          <a:bodyPr/>
          <a:lstStyle/>
          <a:p>
            <a:pPr marL="0" lvl="1">
              <a:spcAft>
                <a:spcPts val="0"/>
              </a:spcAft>
              <a:buClr>
                <a:schemeClr val="accent6"/>
              </a:buClr>
            </a:pPr>
            <a:r>
              <a:rPr lang="en-US" sz="1400" dirty="0">
                <a:solidFill>
                  <a:schemeClr val="bg1"/>
                </a:solidFill>
                <a:latin typeface="Calibri" panose="020F0502020204030204" pitchFamily="34" charset="0"/>
              </a:rPr>
              <a:t>In past studies of the natural areas of the Lake Ontario shoreline (for example, </a:t>
            </a:r>
            <a:r>
              <a:rPr lang="en-US" sz="1400" i="1" dirty="0">
                <a:solidFill>
                  <a:schemeClr val="bg1"/>
                </a:solidFill>
                <a:latin typeface="Calibri" panose="020F0502020204030204" pitchFamily="34" charset="0"/>
              </a:rPr>
              <a:t>V.R. Brownell</a:t>
            </a:r>
            <a:r>
              <a:rPr lang="en-US" sz="1400" dirty="0">
                <a:solidFill>
                  <a:schemeClr val="bg1"/>
                </a:solidFill>
                <a:latin typeface="Calibri" panose="020F0502020204030204" pitchFamily="34" charset="0"/>
              </a:rPr>
              <a:t>, </a:t>
            </a:r>
            <a:r>
              <a:rPr lang="en-US" sz="1400" i="1" dirty="0">
                <a:solidFill>
                  <a:schemeClr val="bg1"/>
                </a:solidFill>
                <a:latin typeface="Calibri" panose="020F0502020204030204" pitchFamily="34" charset="0"/>
              </a:rPr>
              <a:t>Natural Areas along the Lake Ontario Waterfront from Newcastle to Trenton</a:t>
            </a:r>
            <a:r>
              <a:rPr lang="en-US" sz="1400" dirty="0">
                <a:solidFill>
                  <a:schemeClr val="bg1"/>
                </a:solidFill>
                <a:latin typeface="Calibri" panose="020F0502020204030204" pitchFamily="34" charset="0"/>
              </a:rPr>
              <a:t>, August 1993), the section of beach area where the boardwalk is located was recognized as a good representation of regionally rare Lake Ontario beaches, and it is the largest natural Shoreline Beach community along the eastern portion of the Waterfront apart from </a:t>
            </a:r>
            <a:r>
              <a:rPr lang="en-US" sz="1400" dirty="0" err="1">
                <a:solidFill>
                  <a:schemeClr val="bg1"/>
                </a:solidFill>
                <a:latin typeface="Calibri" panose="020F0502020204030204" pitchFamily="34" charset="0"/>
              </a:rPr>
              <a:t>Presqu’ile</a:t>
            </a:r>
            <a:r>
              <a:rPr lang="en-US" sz="1400" dirty="0">
                <a:solidFill>
                  <a:schemeClr val="bg1"/>
                </a:solidFill>
                <a:latin typeface="Calibri" panose="020F0502020204030204" pitchFamily="34" charset="0"/>
              </a:rPr>
              <a:t> Provincial Park.  </a:t>
            </a:r>
          </a:p>
          <a:p>
            <a:pPr marL="0" lvl="1">
              <a:spcAft>
                <a:spcPts val="0"/>
              </a:spcAft>
              <a:buClr>
                <a:schemeClr val="accent6"/>
              </a:buClr>
            </a:pPr>
            <a:endParaRPr lang="en-US" sz="1400" dirty="0">
              <a:solidFill>
                <a:schemeClr val="bg1"/>
              </a:solidFill>
              <a:latin typeface="Calibri" panose="020F0502020204030204" pitchFamily="34" charset="0"/>
            </a:endParaRPr>
          </a:p>
          <a:p>
            <a:pPr marL="0" lvl="1">
              <a:spcAft>
                <a:spcPts val="0"/>
              </a:spcAft>
              <a:buClr>
                <a:schemeClr val="accent6"/>
              </a:buClr>
            </a:pPr>
            <a:r>
              <a:rPr lang="en-US" sz="1400" dirty="0">
                <a:solidFill>
                  <a:schemeClr val="bg1"/>
                </a:solidFill>
                <a:latin typeface="Calibri" panose="020F0502020204030204" pitchFamily="34" charset="0"/>
              </a:rPr>
              <a:t>Willow Beach Field Naturalists have acknowledged the west beach area as an important location for shorebird migration, and recognize that the boardwalk helps to </a:t>
            </a:r>
            <a:r>
              <a:rPr lang="en-CA" sz="1400" dirty="0">
                <a:solidFill>
                  <a:schemeClr val="bg1"/>
                </a:solidFill>
                <a:latin typeface="Calibri" panose="020F0502020204030204" pitchFamily="34" charset="0"/>
              </a:rPr>
              <a:t>protect the beach by keeping the majority of pedestrian and cyclist traffic</a:t>
            </a:r>
            <a:r>
              <a:rPr lang="en-US" sz="1400" dirty="0">
                <a:solidFill>
                  <a:schemeClr val="bg1"/>
                </a:solidFill>
                <a:latin typeface="Calibri" panose="020F0502020204030204" pitchFamily="34" charset="0"/>
              </a:rPr>
              <a:t> within a dedicated area.</a:t>
            </a:r>
          </a:p>
          <a:p>
            <a:pPr marL="0" lvl="1">
              <a:spcAft>
                <a:spcPts val="0"/>
              </a:spcAft>
              <a:buClr>
                <a:schemeClr val="accent6"/>
              </a:buClr>
            </a:pPr>
            <a:endParaRPr lang="en-US" sz="1400" dirty="0">
              <a:solidFill>
                <a:schemeClr val="bg1"/>
              </a:solidFill>
              <a:latin typeface="Calibri" panose="020F0502020204030204" pitchFamily="34" charset="0"/>
            </a:endParaRPr>
          </a:p>
          <a:p>
            <a:pPr marL="0" lvl="1">
              <a:spcAft>
                <a:spcPts val="600"/>
              </a:spcAft>
              <a:buClr>
                <a:schemeClr val="accent6"/>
              </a:buClr>
            </a:pPr>
            <a:endParaRPr lang="en-CA" sz="1400" dirty="0">
              <a:solidFill>
                <a:schemeClr val="bg1"/>
              </a:solidFill>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6</a:t>
            </a:fld>
            <a:endParaRPr lang="en-CA" dirty="0"/>
          </a:p>
        </p:txBody>
      </p:sp>
    </p:spTree>
    <p:extLst>
      <p:ext uri="{BB962C8B-B14F-4D97-AF65-F5344CB8AC3E}">
        <p14:creationId xmlns:p14="http://schemas.microsoft.com/office/powerpoint/2010/main" val="357990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422" y="150287"/>
            <a:ext cx="6695975" cy="368884"/>
          </a:xfrm>
        </p:spPr>
        <p:txBody>
          <a:bodyPr/>
          <a:lstStyle/>
          <a:p>
            <a:r>
              <a:rPr lang="en-CA" dirty="0"/>
              <a:t>Work to date</a:t>
            </a:r>
          </a:p>
        </p:txBody>
      </p:sp>
      <p:sp>
        <p:nvSpPr>
          <p:cNvPr id="3" name="Text Placeholder 2"/>
          <p:cNvSpPr>
            <a:spLocks noGrp="1"/>
          </p:cNvSpPr>
          <p:nvPr>
            <p:ph type="body" idx="1"/>
          </p:nvPr>
        </p:nvSpPr>
        <p:spPr>
          <a:xfrm>
            <a:off x="447422" y="627534"/>
            <a:ext cx="8353747" cy="3897670"/>
          </a:xfrm>
        </p:spPr>
        <p:txBody>
          <a:bodyPr/>
          <a:lstStyle/>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A Natural Heritage Report was completed by Beacon Environmental for the Boardwalk Replacement</a:t>
            </a:r>
          </a:p>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Information provided includes inventory of existing vegetation , breeding birds, and screening for Species At Risk</a:t>
            </a:r>
          </a:p>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No endangered or threatened species were present in the vicinity of the boardwalk. </a:t>
            </a:r>
          </a:p>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The mitigation and enhancement recommendations in Beacon’s report will be considered during detailed design of the boardwalk, including:</a:t>
            </a:r>
          </a:p>
          <a:p>
            <a:pPr marL="742950" lvl="2" indent="-285750">
              <a:buClr>
                <a:schemeClr val="accent6"/>
              </a:buClr>
              <a:buFont typeface="Arial" panose="020B0604020202020204" pitchFamily="34" charset="0"/>
              <a:buChar char="•"/>
            </a:pPr>
            <a:r>
              <a:rPr lang="en-CA" sz="1200" dirty="0">
                <a:solidFill>
                  <a:schemeClr val="bg1"/>
                </a:solidFill>
                <a:latin typeface="Calibri" panose="020F0502020204030204" pitchFamily="34" charset="0"/>
              </a:rPr>
              <a:t>Planting of native herbaceous species to restore disturbed edges along new boardwalk construction</a:t>
            </a:r>
            <a:endParaRPr lang="en-CA" sz="1200" dirty="0">
              <a:solidFill>
                <a:srgbClr val="FF0000"/>
              </a:solidFill>
              <a:latin typeface="Calibri" panose="020F0502020204030204" pitchFamily="34" charset="0"/>
            </a:endParaRPr>
          </a:p>
          <a:p>
            <a:pPr marL="0" lvl="1">
              <a:spcAft>
                <a:spcPts val="0"/>
              </a:spcAft>
              <a:buClr>
                <a:schemeClr val="accent6"/>
              </a:buClr>
            </a:pPr>
            <a:endParaRPr lang="en-CA" sz="400" dirty="0">
              <a:solidFill>
                <a:srgbClr val="FF0000"/>
              </a:solidFill>
              <a:latin typeface="Calibri" panose="020F0502020204030204" pitchFamily="34" charset="0"/>
            </a:endParaRP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A geotechnical investigation has been completed to determine subsurface conditions along the boardwalk area.</a:t>
            </a:r>
          </a:p>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This information was considered in determining the materials and methods required for design options of the replacement boardwalk</a:t>
            </a: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Construction materials and methods have been investigated to provide cost estimates</a:t>
            </a:r>
          </a:p>
          <a:p>
            <a:pPr marL="0" lvl="1">
              <a:spcAft>
                <a:spcPts val="0"/>
              </a:spcAft>
              <a:buClr>
                <a:schemeClr val="accent6"/>
              </a:buClr>
            </a:pPr>
            <a:endParaRPr lang="en-US" sz="1400" dirty="0">
              <a:solidFill>
                <a:schemeClr val="bg1"/>
              </a:solidFill>
              <a:latin typeface="Calibri" panose="020F0502020204030204"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7</a:t>
            </a:fld>
            <a:endParaRPr lang="en-CA" dirty="0"/>
          </a:p>
        </p:txBody>
      </p:sp>
    </p:spTree>
    <p:extLst>
      <p:ext uri="{BB962C8B-B14F-4D97-AF65-F5344CB8AC3E}">
        <p14:creationId xmlns:p14="http://schemas.microsoft.com/office/powerpoint/2010/main" val="2264206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422" y="150287"/>
            <a:ext cx="6695975" cy="368884"/>
          </a:xfrm>
        </p:spPr>
        <p:txBody>
          <a:bodyPr/>
          <a:lstStyle/>
          <a:p>
            <a:r>
              <a:rPr lang="en-CA" dirty="0"/>
              <a:t>Work to date</a:t>
            </a:r>
          </a:p>
        </p:txBody>
      </p:sp>
      <p:sp>
        <p:nvSpPr>
          <p:cNvPr id="3" name="Text Placeholder 2"/>
          <p:cNvSpPr>
            <a:spLocks noGrp="1"/>
          </p:cNvSpPr>
          <p:nvPr>
            <p:ph type="body" idx="1"/>
          </p:nvPr>
        </p:nvSpPr>
        <p:spPr>
          <a:xfrm>
            <a:off x="466725" y="519171"/>
            <a:ext cx="7849691" cy="3934603"/>
          </a:xfrm>
        </p:spPr>
        <p:txBody>
          <a:bodyPr/>
          <a:lstStyle/>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err="1">
                <a:solidFill>
                  <a:schemeClr val="bg1"/>
                </a:solidFill>
                <a:latin typeface="Calibri" panose="020F0502020204030204" pitchFamily="34" charset="0"/>
              </a:rPr>
              <a:t>Shoreplan</a:t>
            </a:r>
            <a:r>
              <a:rPr lang="en-CA" sz="1400" dirty="0">
                <a:solidFill>
                  <a:schemeClr val="bg1"/>
                </a:solidFill>
                <a:latin typeface="Calibri" panose="020F0502020204030204" pitchFamily="34" charset="0"/>
              </a:rPr>
              <a:t> Engineering Limited completed a wave uprush analysis for the boardwalk area west of Bagot Street. The results indicate that waves will reach the boardwalk area, with the wave run-up elevation estimated to be 76.6 to 76.9.</a:t>
            </a: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The report acknowledged that the profile of the beach will be altered during storm events, and the beach profile could be eroded at least 0.5m below the present profile at the boardwalk location (dynamic beach).</a:t>
            </a: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The report suggests that in order to design the boardwalk to be resilient to high water levels and wave uprush, the underside of the boardwalk should be no lower than 76.5m and the top of the boardwalk could be as high as 77.0m, supported on helical piles.</a:t>
            </a: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Conceptual design of the Elevated Option for the area within the Dynamic Beach Area includes construction on helical piles with a surface elevation of 77.0m </a:t>
            </a:r>
            <a:r>
              <a:rPr lang="en-CA" sz="1400" dirty="0">
                <a:solidFill>
                  <a:srgbClr val="FF0000"/>
                </a:solidFill>
                <a:latin typeface="Calibri" panose="020F0502020204030204" pitchFamily="34" charset="0"/>
              </a:rPr>
              <a:t> </a:t>
            </a:r>
          </a:p>
          <a:p>
            <a:pPr marL="0" lvl="1">
              <a:spcAft>
                <a:spcPts val="0"/>
              </a:spcAft>
              <a:buClr>
                <a:schemeClr val="accent6"/>
              </a:buClr>
            </a:pPr>
            <a:endParaRPr lang="en-CA" sz="400" dirty="0">
              <a:solidFill>
                <a:srgbClr val="FF0000"/>
              </a:solidFill>
              <a:latin typeface="Calibri" panose="020F0502020204030204" pitchFamily="34" charset="0"/>
            </a:endParaRPr>
          </a:p>
          <a:p>
            <a:pPr marL="0" lvl="1">
              <a:spcAft>
                <a:spcPts val="0"/>
              </a:spcAft>
              <a:buClr>
                <a:schemeClr val="accent6"/>
              </a:buClr>
            </a:pPr>
            <a:endParaRPr lang="en-US" sz="1400" dirty="0">
              <a:solidFill>
                <a:schemeClr val="bg1"/>
              </a:solidFill>
              <a:latin typeface="Calibri" panose="020F0502020204030204"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8</a:t>
            </a:fld>
            <a:endParaRPr lang="en-CA" dirty="0"/>
          </a:p>
        </p:txBody>
      </p:sp>
    </p:spTree>
    <p:extLst>
      <p:ext uri="{BB962C8B-B14F-4D97-AF65-F5344CB8AC3E}">
        <p14:creationId xmlns:p14="http://schemas.microsoft.com/office/powerpoint/2010/main" val="3693886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9</a:t>
            </a:fld>
            <a:endParaRPr lang="en-CA" dirty="0"/>
          </a:p>
        </p:txBody>
      </p:sp>
      <p:sp>
        <p:nvSpPr>
          <p:cNvPr id="3" name="Text Placeholder 2"/>
          <p:cNvSpPr>
            <a:spLocks noGrp="1"/>
          </p:cNvSpPr>
          <p:nvPr>
            <p:ph type="body" idx="1"/>
          </p:nvPr>
        </p:nvSpPr>
        <p:spPr>
          <a:xfrm>
            <a:off x="470346" y="851586"/>
            <a:ext cx="4893741" cy="781689"/>
          </a:xfrm>
        </p:spPr>
        <p:txBody>
          <a:bodyPr/>
          <a:lstStyle/>
          <a:p>
            <a:pPr marL="149225" lvl="1" indent="-149225">
              <a:spcAft>
                <a:spcPts val="600"/>
              </a:spcAft>
              <a:buClr>
                <a:schemeClr val="accent6"/>
              </a:buClr>
              <a:buFont typeface="Arial" panose="020B0604020202020204" pitchFamily="34" charset="0"/>
              <a:buChar char="•"/>
            </a:pPr>
            <a:endParaRPr lang="en-CA" sz="2000" dirty="0">
              <a:solidFill>
                <a:schemeClr val="bg1"/>
              </a:solidFill>
            </a:endParaRPr>
          </a:p>
          <a:p>
            <a:pPr marL="0" lvl="1">
              <a:spcAft>
                <a:spcPts val="600"/>
              </a:spcAft>
              <a:buClr>
                <a:schemeClr val="accent6"/>
              </a:buClr>
            </a:pPr>
            <a:endParaRPr lang="en-CA" sz="2000" dirty="0">
              <a:solidFill>
                <a:schemeClr val="bg1"/>
              </a:solidFill>
            </a:endParaRPr>
          </a:p>
        </p:txBody>
      </p:sp>
      <p:sp>
        <p:nvSpPr>
          <p:cNvPr id="2" name="Title 1"/>
          <p:cNvSpPr>
            <a:spLocks noGrp="1"/>
          </p:cNvSpPr>
          <p:nvPr>
            <p:ph type="title"/>
          </p:nvPr>
        </p:nvSpPr>
        <p:spPr>
          <a:xfrm>
            <a:off x="468313" y="303498"/>
            <a:ext cx="8205341" cy="922107"/>
          </a:xfrm>
        </p:spPr>
        <p:txBody>
          <a:bodyPr/>
          <a:lstStyle/>
          <a:p>
            <a:pPr marL="0" indent="0">
              <a:buNone/>
            </a:pPr>
            <a:r>
              <a:rPr lang="en-CA" dirty="0" err="1"/>
              <a:t>Ganaraska</a:t>
            </a:r>
            <a:r>
              <a:rPr lang="en-CA" dirty="0"/>
              <a:t> Region Conservation Authority (GRCA) Lake Ontario Shoreline Management Plan Hazard Mapping </a:t>
            </a:r>
          </a:p>
        </p:txBody>
      </p:sp>
      <p:grpSp>
        <p:nvGrpSpPr>
          <p:cNvPr id="7" name="Group 6" descr="A map of the area between Ontario Street and Durham showing the dynamic beach setback from the Gananraska Region Conservation Authority Lake Ontario Shoreline Management Plan.  The majority of the existing boardwalk in this area is within the dynamic beach setback.">
            <a:extLst>
              <a:ext uri="{FF2B5EF4-FFF2-40B4-BE49-F238E27FC236}">
                <a16:creationId xmlns:a16="http://schemas.microsoft.com/office/drawing/2014/main" id="{7577CD33-1715-2C2C-7A4A-6506E38AAAE4}"/>
              </a:ext>
            </a:extLst>
          </p:cNvPr>
          <p:cNvGrpSpPr/>
          <p:nvPr/>
        </p:nvGrpSpPr>
        <p:grpSpPr>
          <a:xfrm>
            <a:off x="468313" y="1137025"/>
            <a:ext cx="6137493" cy="3608322"/>
            <a:chOff x="468313" y="1137025"/>
            <a:chExt cx="6137493" cy="3608322"/>
          </a:xfrm>
        </p:grpSpPr>
        <p:pic>
          <p:nvPicPr>
            <p:cNvPr id="1026" name="Picture 4">
              <a:extLst>
                <a:ext uri="{FF2B5EF4-FFF2-40B4-BE49-F238E27FC236}">
                  <a16:creationId xmlns:a16="http://schemas.microsoft.com/office/drawing/2014/main" id="{AB63B126-DDC6-404B-9F54-AC0547EC4B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54"/>
            <a:stretch/>
          </p:blipFill>
          <p:spPr bwMode="auto">
            <a:xfrm>
              <a:off x="468313" y="1137025"/>
              <a:ext cx="6137493" cy="234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5A292981-FB43-E62C-7EE6-BB00DEE17A60}"/>
                </a:ext>
              </a:extLst>
            </p:cNvPr>
            <p:cNvGrpSpPr/>
            <p:nvPr/>
          </p:nvGrpSpPr>
          <p:grpSpPr>
            <a:xfrm>
              <a:off x="468313" y="3479789"/>
              <a:ext cx="2873687" cy="1265558"/>
              <a:chOff x="468313" y="3479789"/>
              <a:chExt cx="2873687" cy="1265558"/>
            </a:xfrm>
          </p:grpSpPr>
          <p:pic>
            <p:nvPicPr>
              <p:cNvPr id="8" name="Picture 7">
                <a:extLst>
                  <a:ext uri="{FF2B5EF4-FFF2-40B4-BE49-F238E27FC236}">
                    <a16:creationId xmlns:a16="http://schemas.microsoft.com/office/drawing/2014/main" id="{E8D7A7F9-A12F-4C54-945D-79393BDEE40A}"/>
                  </a:ext>
                </a:extLst>
              </p:cNvPr>
              <p:cNvPicPr>
                <a:picLocks noChangeAspect="1"/>
              </p:cNvPicPr>
              <p:nvPr/>
            </p:nvPicPr>
            <p:blipFill>
              <a:blip r:embed="rId3"/>
              <a:stretch>
                <a:fillRect/>
              </a:stretch>
            </p:blipFill>
            <p:spPr>
              <a:xfrm>
                <a:off x="468313" y="3479789"/>
                <a:ext cx="2873685" cy="971530"/>
              </a:xfrm>
              <a:prstGeom prst="rect">
                <a:avLst/>
              </a:prstGeom>
            </p:spPr>
          </p:pic>
          <p:pic>
            <p:nvPicPr>
              <p:cNvPr id="10" name="Picture 9">
                <a:extLst>
                  <a:ext uri="{FF2B5EF4-FFF2-40B4-BE49-F238E27FC236}">
                    <a16:creationId xmlns:a16="http://schemas.microsoft.com/office/drawing/2014/main" id="{95D1146B-4FBA-48B7-B9BE-3BEE5CD81722}"/>
                  </a:ext>
                </a:extLst>
              </p:cNvPr>
              <p:cNvPicPr>
                <a:picLocks noChangeAspect="1"/>
              </p:cNvPicPr>
              <p:nvPr/>
            </p:nvPicPr>
            <p:blipFill>
              <a:blip r:embed="rId4"/>
              <a:stretch>
                <a:fillRect/>
              </a:stretch>
            </p:blipFill>
            <p:spPr>
              <a:xfrm>
                <a:off x="468313" y="4399338"/>
                <a:ext cx="2873687" cy="346009"/>
              </a:xfrm>
              <a:prstGeom prst="rect">
                <a:avLst/>
              </a:prstGeom>
            </p:spPr>
          </p:pic>
        </p:grpSp>
      </p:grpSp>
      <p:sp>
        <p:nvSpPr>
          <p:cNvPr id="11" name="Text Placeholder 2">
            <a:extLst>
              <a:ext uri="{FF2B5EF4-FFF2-40B4-BE49-F238E27FC236}">
                <a16:creationId xmlns:a16="http://schemas.microsoft.com/office/drawing/2014/main" id="{FB345DC6-4FFE-F6D2-D277-2E8DE58773F2}"/>
              </a:ext>
            </a:extLst>
          </p:cNvPr>
          <p:cNvSpPr txBox="1">
            <a:spLocks/>
          </p:cNvSpPr>
          <p:nvPr/>
        </p:nvSpPr>
        <p:spPr>
          <a:xfrm>
            <a:off x="3366765" y="3479790"/>
            <a:ext cx="3437483" cy="1500732"/>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marL="0" indent="0">
              <a:spcAft>
                <a:spcPts val="0"/>
              </a:spcAft>
              <a:buFont typeface="Arial" panose="020B0604020202020204" pitchFamily="34" charset="0"/>
              <a:buNone/>
            </a:pPr>
            <a:r>
              <a:rPr lang="en-US" sz="1200" u="sng" dirty="0">
                <a:latin typeface="Calibri" panose="020F0502020204030204" pitchFamily="34" charset="0"/>
              </a:rPr>
              <a:t>Dynamic Beach Setback</a:t>
            </a:r>
          </a:p>
          <a:p>
            <a:pPr marL="0" indent="0">
              <a:spcAft>
                <a:spcPts val="0"/>
              </a:spcAft>
              <a:buFont typeface="Arial" panose="020B0604020202020204" pitchFamily="34" charset="0"/>
              <a:buNone/>
            </a:pPr>
            <a:r>
              <a:rPr lang="en-US" sz="1200" dirty="0">
                <a:latin typeface="Calibri" panose="020F0502020204030204" pitchFamily="34" charset="0"/>
              </a:rPr>
              <a:t>The dynamic beach setback is determined by the 100-year flood level, plus an allowance for wave uprush and a 30 m allowance to account for the dynamic nature of the beach. </a:t>
            </a:r>
          </a:p>
          <a:p>
            <a:pPr marL="0" indent="0">
              <a:spcAft>
                <a:spcPts val="0"/>
              </a:spcAft>
              <a:buNone/>
            </a:pPr>
            <a:r>
              <a:rPr lang="en-US" sz="1100" dirty="0">
                <a:solidFill>
                  <a:srgbClr val="0070C0"/>
                </a:solidFill>
                <a:hlinkClick r:id="rId5">
                  <a:extLst>
                    <a:ext uri="{A12FA001-AC4F-418D-AE19-62706E023703}">
                      <ahyp:hlinkClr xmlns:ahyp="http://schemas.microsoft.com/office/drawing/2018/hyperlinkcolor" val="tx"/>
                    </a:ext>
                  </a:extLst>
                </a:hlinkClick>
              </a:rPr>
              <a:t>Lake Ontario Shoreline Management </a:t>
            </a:r>
            <a:r>
              <a:rPr lang="en-US" sz="1100" u="sng" dirty="0">
                <a:solidFill>
                  <a:srgbClr val="0070C0"/>
                </a:solidFill>
                <a:hlinkClick r:id="rId5">
                  <a:extLst>
                    <a:ext uri="{A12FA001-AC4F-418D-AE19-62706E023703}">
                      <ahyp:hlinkClr xmlns:ahyp="http://schemas.microsoft.com/office/drawing/2018/hyperlinkcolor" val="tx"/>
                    </a:ext>
                  </a:extLst>
                </a:hlinkClick>
              </a:rPr>
              <a:t>Plan</a:t>
            </a:r>
            <a:r>
              <a:rPr lang="en-US" sz="1100" u="sng" dirty="0">
                <a:solidFill>
                  <a:srgbClr val="0070C0"/>
                </a:solidFill>
              </a:rPr>
              <a:t>.pdf</a:t>
            </a:r>
          </a:p>
          <a:p>
            <a:pPr marL="0" indent="0">
              <a:spcAft>
                <a:spcPts val="0"/>
              </a:spcAft>
              <a:buFont typeface="Arial" panose="020B0604020202020204" pitchFamily="34" charset="0"/>
              <a:buNone/>
            </a:pPr>
            <a:endParaRPr lang="en-CA" sz="1100" dirty="0">
              <a:latin typeface="Calibri" panose="020F0502020204030204" pitchFamily="34" charset="0"/>
            </a:endParaRPr>
          </a:p>
        </p:txBody>
      </p:sp>
    </p:spTree>
    <p:extLst>
      <p:ext uri="{BB962C8B-B14F-4D97-AF65-F5344CB8AC3E}">
        <p14:creationId xmlns:p14="http://schemas.microsoft.com/office/powerpoint/2010/main" val="1183706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A map showing the location of photo included on the slide with an arrow/start located at the first turn in the boardwalk east of Bagot Street.">
            <a:extLst>
              <a:ext uri="{FF2B5EF4-FFF2-40B4-BE49-F238E27FC236}">
                <a16:creationId xmlns:a16="http://schemas.microsoft.com/office/drawing/2014/main" id="{1CBC9E18-966A-3F1F-9C4C-AD56CAA6FAD2}"/>
              </a:ext>
            </a:extLst>
          </p:cNvPr>
          <p:cNvGrpSpPr/>
          <p:nvPr/>
        </p:nvGrpSpPr>
        <p:grpSpPr>
          <a:xfrm>
            <a:off x="468313" y="847878"/>
            <a:ext cx="6174407" cy="2356855"/>
            <a:chOff x="468313" y="847878"/>
            <a:chExt cx="6174407" cy="2356855"/>
          </a:xfrm>
        </p:grpSpPr>
        <p:pic>
          <p:nvPicPr>
            <p:cNvPr id="1026" name="Picture 4">
              <a:extLst>
                <a:ext uri="{FF2B5EF4-FFF2-40B4-BE49-F238E27FC236}">
                  <a16:creationId xmlns:a16="http://schemas.microsoft.com/office/drawing/2014/main" id="{AB63B126-DDC6-404B-9F54-AC0547EC4B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54"/>
            <a:stretch/>
          </p:blipFill>
          <p:spPr bwMode="auto">
            <a:xfrm>
              <a:off x="468313" y="847878"/>
              <a:ext cx="6174407" cy="235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tar: 5 Points 6">
              <a:extLst>
                <a:ext uri="{FF2B5EF4-FFF2-40B4-BE49-F238E27FC236}">
                  <a16:creationId xmlns:a16="http://schemas.microsoft.com/office/drawing/2014/main" id="{0024C4D3-342C-4965-AB2D-8D7D484D41FC}"/>
                </a:ext>
              </a:extLst>
            </p:cNvPr>
            <p:cNvSpPr/>
            <p:nvPr/>
          </p:nvSpPr>
          <p:spPr>
            <a:xfrm>
              <a:off x="4183905" y="1890838"/>
              <a:ext cx="216024" cy="18998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00603F18-0294-42D7-8287-A6B718DE1495}"/>
                </a:ext>
              </a:extLst>
            </p:cNvPr>
            <p:cNvSpPr/>
            <p:nvPr/>
          </p:nvSpPr>
          <p:spPr>
            <a:xfrm rot="2030478">
              <a:off x="4355469" y="1960494"/>
              <a:ext cx="152978" cy="2747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10</a:t>
            </a:fld>
            <a:endParaRPr lang="en-CA" dirty="0"/>
          </a:p>
        </p:txBody>
      </p:sp>
      <p:sp>
        <p:nvSpPr>
          <p:cNvPr id="3" name="Text Placeholder 2"/>
          <p:cNvSpPr>
            <a:spLocks noGrp="1"/>
          </p:cNvSpPr>
          <p:nvPr>
            <p:ph type="body" idx="1"/>
          </p:nvPr>
        </p:nvSpPr>
        <p:spPr>
          <a:xfrm>
            <a:off x="470346" y="851586"/>
            <a:ext cx="4893741" cy="781689"/>
          </a:xfrm>
        </p:spPr>
        <p:txBody>
          <a:bodyPr/>
          <a:lstStyle/>
          <a:p>
            <a:pPr marL="149225" lvl="1" indent="-149225">
              <a:spcAft>
                <a:spcPts val="600"/>
              </a:spcAft>
              <a:buClr>
                <a:schemeClr val="accent6"/>
              </a:buClr>
              <a:buFont typeface="Arial" panose="020B0604020202020204" pitchFamily="34" charset="0"/>
              <a:buChar char="•"/>
            </a:pPr>
            <a:endParaRPr lang="en-CA" sz="2000" dirty="0">
              <a:solidFill>
                <a:schemeClr val="bg1"/>
              </a:solidFill>
            </a:endParaRPr>
          </a:p>
          <a:p>
            <a:pPr marL="0" lvl="1">
              <a:spcAft>
                <a:spcPts val="600"/>
              </a:spcAft>
              <a:buClr>
                <a:schemeClr val="accent6"/>
              </a:buClr>
            </a:pPr>
            <a:endParaRPr lang="en-CA" sz="2000" dirty="0">
              <a:solidFill>
                <a:schemeClr val="bg1"/>
              </a:solidFill>
            </a:endParaRPr>
          </a:p>
        </p:txBody>
      </p:sp>
      <p:sp>
        <p:nvSpPr>
          <p:cNvPr id="2" name="Title 1"/>
          <p:cNvSpPr>
            <a:spLocks noGrp="1"/>
          </p:cNvSpPr>
          <p:nvPr>
            <p:ph type="title"/>
          </p:nvPr>
        </p:nvSpPr>
        <p:spPr>
          <a:xfrm>
            <a:off x="468313" y="303498"/>
            <a:ext cx="8280151" cy="704745"/>
          </a:xfrm>
        </p:spPr>
        <p:txBody>
          <a:bodyPr/>
          <a:lstStyle/>
          <a:p>
            <a:pPr marL="0" indent="0">
              <a:buNone/>
            </a:pPr>
            <a:r>
              <a:rPr lang="en-CA" sz="2000" dirty="0"/>
              <a:t>Lake Ontario Shoreline Management Plan </a:t>
            </a:r>
            <a:r>
              <a:rPr lang="en-CA" sz="1400" dirty="0"/>
              <a:t>(November 5, 2020, </a:t>
            </a:r>
            <a:r>
              <a:rPr lang="en-CA" sz="1400" dirty="0" err="1"/>
              <a:t>Zuzek</a:t>
            </a:r>
            <a:r>
              <a:rPr lang="en-CA" sz="1400" dirty="0"/>
              <a:t> inc.)</a:t>
            </a:r>
            <a:br>
              <a:rPr lang="en-CA" sz="2000" dirty="0"/>
            </a:br>
            <a:endParaRPr lang="en-CA" sz="2000" dirty="0"/>
          </a:p>
        </p:txBody>
      </p:sp>
      <p:sp>
        <p:nvSpPr>
          <p:cNvPr id="13" name="TextBox 12">
            <a:extLst>
              <a:ext uri="{FF2B5EF4-FFF2-40B4-BE49-F238E27FC236}">
                <a16:creationId xmlns:a16="http://schemas.microsoft.com/office/drawing/2014/main" id="{6F750390-5C2F-4336-963D-8893835B868B}"/>
              </a:ext>
            </a:extLst>
          </p:cNvPr>
          <p:cNvSpPr txBox="1"/>
          <p:nvPr/>
        </p:nvSpPr>
        <p:spPr>
          <a:xfrm>
            <a:off x="407811" y="3268008"/>
            <a:ext cx="4092181" cy="1200329"/>
          </a:xfrm>
          <a:prstGeom prst="rect">
            <a:avLst/>
          </a:prstGeom>
          <a:noFill/>
        </p:spPr>
        <p:txBody>
          <a:bodyPr wrap="square">
            <a:spAutoFit/>
          </a:bodyPr>
          <a:lstStyle/>
          <a:p>
            <a:pPr marL="0" lvl="1">
              <a:spcAft>
                <a:spcPts val="0"/>
              </a:spcAft>
              <a:buClr>
                <a:schemeClr val="accent6"/>
              </a:buClr>
            </a:pPr>
            <a:r>
              <a:rPr lang="en-US" sz="1200" dirty="0">
                <a:solidFill>
                  <a:schemeClr val="bg1"/>
                </a:solidFill>
                <a:latin typeface="Calibri" panose="020F0502020204030204" pitchFamily="34" charset="0"/>
              </a:rPr>
              <a:t>       </a:t>
            </a:r>
          </a:p>
          <a:p>
            <a:pPr marL="0" lvl="1">
              <a:spcAft>
                <a:spcPts val="0"/>
              </a:spcAft>
              <a:buClr>
                <a:schemeClr val="accent6"/>
              </a:buClr>
            </a:pPr>
            <a:r>
              <a:rPr lang="en-US" sz="1200" dirty="0">
                <a:solidFill>
                  <a:schemeClr val="bg1"/>
                </a:solidFill>
                <a:latin typeface="Calibri" panose="020F0502020204030204" pitchFamily="34" charset="0"/>
              </a:rPr>
              <a:t>       Arrow indicates location of photo showing 2019 high water levels of west beach (also occurred in 2017).</a:t>
            </a:r>
          </a:p>
          <a:p>
            <a:pPr marL="0" lvl="1">
              <a:spcAft>
                <a:spcPts val="0"/>
              </a:spcAft>
              <a:buClr>
                <a:schemeClr val="accent6"/>
              </a:buClr>
            </a:pPr>
            <a:r>
              <a:rPr lang="en-US" sz="1200" dirty="0">
                <a:solidFill>
                  <a:schemeClr val="bg1"/>
                </a:solidFill>
                <a:latin typeface="Calibri" panose="020F0502020204030204" pitchFamily="34" charset="0"/>
              </a:rPr>
              <a:t>To avoid risk of high water damage, a higher elevation is being considered for the portions of the replacement boardwalk that fall within the Dynamic Beach Setback.</a:t>
            </a:r>
          </a:p>
        </p:txBody>
      </p:sp>
      <p:pic>
        <p:nvPicPr>
          <p:cNvPr id="12" name="Picture 11" descr="A photo of the existing boardwalk between Bagot Street and Durham Street showing wave up-rush from Lake Ontario and resultant flooding/ponding of water along the south side of the boardwalk.">
            <a:extLst>
              <a:ext uri="{FF2B5EF4-FFF2-40B4-BE49-F238E27FC236}">
                <a16:creationId xmlns:a16="http://schemas.microsoft.com/office/drawing/2014/main" id="{843989E6-F966-4FE1-9A11-E98AC3534D92}"/>
              </a:ext>
            </a:extLst>
          </p:cNvPr>
          <p:cNvPicPr>
            <a:picLocks noChangeAspect="1"/>
          </p:cNvPicPr>
          <p:nvPr/>
        </p:nvPicPr>
        <p:blipFill rotWithShape="1">
          <a:blip r:embed="rId4">
            <a:extLst>
              <a:ext uri="{28A0092B-C50C-407E-A947-70E740481C1C}">
                <a14:useLocalDpi xmlns:a14="http://schemas.microsoft.com/office/drawing/2010/main" val="0"/>
              </a:ext>
            </a:extLst>
          </a:blip>
          <a:srcRect t="12116"/>
          <a:stretch/>
        </p:blipFill>
        <p:spPr>
          <a:xfrm>
            <a:off x="4951783" y="2237751"/>
            <a:ext cx="3861048" cy="2544949"/>
          </a:xfrm>
          <a:prstGeom prst="rect">
            <a:avLst/>
          </a:prstGeom>
        </p:spPr>
      </p:pic>
      <p:sp>
        <p:nvSpPr>
          <p:cNvPr id="14" name="TextBox 13">
            <a:extLst>
              <a:ext uri="{FF2B5EF4-FFF2-40B4-BE49-F238E27FC236}">
                <a16:creationId xmlns:a16="http://schemas.microsoft.com/office/drawing/2014/main" id="{96BE301A-9FDC-4B8C-B6AA-70362F534B7E}"/>
              </a:ext>
            </a:extLst>
          </p:cNvPr>
          <p:cNvSpPr txBox="1"/>
          <p:nvPr/>
        </p:nvSpPr>
        <p:spPr>
          <a:xfrm>
            <a:off x="388770" y="584091"/>
            <a:ext cx="8431701" cy="276999"/>
          </a:xfrm>
          <a:prstGeom prst="rect">
            <a:avLst/>
          </a:prstGeom>
          <a:noFill/>
        </p:spPr>
        <p:txBody>
          <a:bodyPr wrap="square">
            <a:spAutoFit/>
          </a:bodyPr>
          <a:lstStyle/>
          <a:p>
            <a:r>
              <a:rPr lang="en-CA" sz="1200" b="1" dirty="0" err="1">
                <a:solidFill>
                  <a:schemeClr val="bg1"/>
                </a:solidFill>
                <a:latin typeface="+mj-lt"/>
              </a:rPr>
              <a:t>Ganaraska</a:t>
            </a:r>
            <a:r>
              <a:rPr lang="en-CA" sz="1200" b="1" dirty="0">
                <a:solidFill>
                  <a:schemeClr val="bg1"/>
                </a:solidFill>
                <a:latin typeface="+mj-lt"/>
              </a:rPr>
              <a:t> Region Conservation Authority (GRCA) Lake </a:t>
            </a:r>
            <a:r>
              <a:rPr lang="en-CA" sz="1200" b="1" dirty="0">
                <a:solidFill>
                  <a:schemeClr val="bg1"/>
                </a:solidFill>
                <a:latin typeface="+mj-lt"/>
                <a:ea typeface="+mj-ea"/>
                <a:cs typeface="+mj-cs"/>
              </a:rPr>
              <a:t>Ontario</a:t>
            </a:r>
            <a:r>
              <a:rPr lang="en-CA" sz="1200" b="1" dirty="0">
                <a:solidFill>
                  <a:schemeClr val="bg1"/>
                </a:solidFill>
                <a:latin typeface="+mj-lt"/>
              </a:rPr>
              <a:t> Shoreline Management Plan Hazard Mapping </a:t>
            </a:r>
            <a:endParaRPr lang="en-US" sz="1200" dirty="0"/>
          </a:p>
        </p:txBody>
      </p:sp>
      <p:sp>
        <p:nvSpPr>
          <p:cNvPr id="17" name="Star: 5 Points 16">
            <a:extLst>
              <a:ext uri="{FF2B5EF4-FFF2-40B4-BE49-F238E27FC236}">
                <a16:creationId xmlns:a16="http://schemas.microsoft.com/office/drawing/2014/main" id="{A9B57425-E34C-4186-8BBB-CEB62ECD730C}"/>
              </a:ext>
            </a:extLst>
          </p:cNvPr>
          <p:cNvSpPr/>
          <p:nvPr/>
        </p:nvSpPr>
        <p:spPr>
          <a:xfrm>
            <a:off x="468313" y="3468520"/>
            <a:ext cx="216024" cy="18998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9689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8A06-D37D-EE4F-63B9-D3FE8FD62E00}"/>
              </a:ext>
            </a:extLst>
          </p:cNvPr>
          <p:cNvSpPr>
            <a:spLocks noGrp="1"/>
          </p:cNvSpPr>
          <p:nvPr>
            <p:ph type="title"/>
          </p:nvPr>
        </p:nvSpPr>
        <p:spPr>
          <a:xfrm>
            <a:off x="468313" y="62597"/>
            <a:ext cx="6695975" cy="368884"/>
          </a:xfrm>
        </p:spPr>
        <p:txBody>
          <a:bodyPr/>
          <a:lstStyle/>
          <a:p>
            <a:r>
              <a:rPr lang="en-CA" dirty="0"/>
              <a:t>Summary of Option Combinations and Costs</a:t>
            </a:r>
          </a:p>
        </p:txBody>
      </p:sp>
      <p:sp>
        <p:nvSpPr>
          <p:cNvPr id="4" name="Footer Placeholder 3">
            <a:extLst>
              <a:ext uri="{FF2B5EF4-FFF2-40B4-BE49-F238E27FC236}">
                <a16:creationId xmlns:a16="http://schemas.microsoft.com/office/drawing/2014/main" id="{AE0A67D9-DB09-31D4-FE90-627B28D253A3}"/>
              </a:ext>
            </a:extLst>
          </p:cNvPr>
          <p:cNvSpPr>
            <a:spLocks noGrp="1"/>
          </p:cNvSpPr>
          <p:nvPr>
            <p:ph type="ftr" sz="quarter" idx="3"/>
          </p:nvPr>
        </p:nvSpPr>
        <p:spPr/>
        <p:txBody>
          <a:bodyPr/>
          <a:lstStyle/>
          <a:p>
            <a:r>
              <a:rPr lang="en-US"/>
              <a:t>Excellence in engineering</a:t>
            </a:r>
          </a:p>
        </p:txBody>
      </p:sp>
      <p:sp>
        <p:nvSpPr>
          <p:cNvPr id="5" name="Slide Number Placeholder 4">
            <a:extLst>
              <a:ext uri="{FF2B5EF4-FFF2-40B4-BE49-F238E27FC236}">
                <a16:creationId xmlns:a16="http://schemas.microsoft.com/office/drawing/2014/main" id="{B6054253-2E29-679D-F944-7C4E8EF6A455}"/>
              </a:ext>
            </a:extLst>
          </p:cNvPr>
          <p:cNvSpPr>
            <a:spLocks noGrp="1"/>
          </p:cNvSpPr>
          <p:nvPr>
            <p:ph type="sldNum" sz="quarter" idx="4"/>
          </p:nvPr>
        </p:nvSpPr>
        <p:spPr>
          <a:xfrm>
            <a:off x="6844780" y="4971949"/>
            <a:ext cx="2124075" cy="115416"/>
          </a:xfrm>
        </p:spPr>
        <p:txBody>
          <a:bodyPr/>
          <a:lstStyle/>
          <a:p>
            <a:fld id="{39129C4F-0327-436D-A0D5-DBE8FCE0A225}" type="slidenum">
              <a:rPr lang="en-CA" smtClean="0"/>
              <a:pPr/>
              <a:t>11</a:t>
            </a:fld>
            <a:endParaRPr lang="en-CA"/>
          </a:p>
        </p:txBody>
      </p:sp>
      <p:grpSp>
        <p:nvGrpSpPr>
          <p:cNvPr id="3" name="Group 2" descr="A schematic graphic illustrating possible combinations of options for boardwalk construction within and outside of the dynamic beach setback.  A total of five option combinations are presented with costs ranging from $870,000 to $1,315,000.">
            <a:extLst>
              <a:ext uri="{FF2B5EF4-FFF2-40B4-BE49-F238E27FC236}">
                <a16:creationId xmlns:a16="http://schemas.microsoft.com/office/drawing/2014/main" id="{1AB35302-901C-BA5B-BA8C-4F5B56C757FC}"/>
              </a:ext>
            </a:extLst>
          </p:cNvPr>
          <p:cNvGrpSpPr/>
          <p:nvPr/>
        </p:nvGrpSpPr>
        <p:grpSpPr>
          <a:xfrm>
            <a:off x="935596" y="533906"/>
            <a:ext cx="7492381" cy="4108463"/>
            <a:chOff x="935596" y="533906"/>
            <a:chExt cx="7492381" cy="4108463"/>
          </a:xfrm>
        </p:grpSpPr>
        <p:sp>
          <p:nvSpPr>
            <p:cNvPr id="7" name="TextBox 6">
              <a:extLst>
                <a:ext uri="{FF2B5EF4-FFF2-40B4-BE49-F238E27FC236}">
                  <a16:creationId xmlns:a16="http://schemas.microsoft.com/office/drawing/2014/main" id="{0AF32676-4E37-59FB-C22D-006592CDC91B}"/>
                </a:ext>
              </a:extLst>
            </p:cNvPr>
            <p:cNvSpPr txBox="1"/>
            <p:nvPr/>
          </p:nvSpPr>
          <p:spPr>
            <a:xfrm>
              <a:off x="971600" y="554926"/>
              <a:ext cx="2411884" cy="492443"/>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CA" sz="1400" b="1" dirty="0"/>
                <a:t>West portion (300m)</a:t>
              </a:r>
            </a:p>
            <a:p>
              <a:pPr algn="ctr"/>
              <a:r>
                <a:rPr lang="en-CA" sz="1200" dirty="0"/>
                <a:t>Within Dynamic Beach Setback</a:t>
              </a:r>
            </a:p>
          </p:txBody>
        </p:sp>
        <p:sp>
          <p:nvSpPr>
            <p:cNvPr id="8" name="TextBox 7">
              <a:extLst>
                <a:ext uri="{FF2B5EF4-FFF2-40B4-BE49-F238E27FC236}">
                  <a16:creationId xmlns:a16="http://schemas.microsoft.com/office/drawing/2014/main" id="{4084D2F8-C19F-4187-C938-7E55E84A950D}"/>
                </a:ext>
              </a:extLst>
            </p:cNvPr>
            <p:cNvSpPr txBox="1"/>
            <p:nvPr/>
          </p:nvSpPr>
          <p:spPr>
            <a:xfrm>
              <a:off x="3999869" y="534533"/>
              <a:ext cx="2411884" cy="492443"/>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CA" sz="1400" b="1" dirty="0"/>
                <a:t>East portion (275m)</a:t>
              </a:r>
            </a:p>
            <a:p>
              <a:pPr algn="ctr"/>
              <a:r>
                <a:rPr lang="en-CA" sz="1200" dirty="0"/>
                <a:t>Outside Dynamic Beach Setback</a:t>
              </a:r>
            </a:p>
          </p:txBody>
        </p:sp>
        <p:sp>
          <p:nvSpPr>
            <p:cNvPr id="12" name="TextBox 11">
              <a:extLst>
                <a:ext uri="{FF2B5EF4-FFF2-40B4-BE49-F238E27FC236}">
                  <a16:creationId xmlns:a16="http://schemas.microsoft.com/office/drawing/2014/main" id="{33DCFE60-2D57-D26B-EAE6-483FE2C79534}"/>
                </a:ext>
              </a:extLst>
            </p:cNvPr>
            <p:cNvSpPr txBox="1"/>
            <p:nvPr/>
          </p:nvSpPr>
          <p:spPr>
            <a:xfrm>
              <a:off x="6683617" y="533906"/>
              <a:ext cx="1744360" cy="52322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CA" sz="1400" b="1" dirty="0"/>
                <a:t>Approx. Initial Capital Cost </a:t>
              </a:r>
              <a:endParaRPr lang="en-CA" sz="1200" dirty="0"/>
            </a:p>
          </p:txBody>
        </p:sp>
        <p:sp>
          <p:nvSpPr>
            <p:cNvPr id="13" name="TextBox 12">
              <a:extLst>
                <a:ext uri="{FF2B5EF4-FFF2-40B4-BE49-F238E27FC236}">
                  <a16:creationId xmlns:a16="http://schemas.microsoft.com/office/drawing/2014/main" id="{7BF85BB8-31D0-2BEF-8D4E-24431D7305BA}"/>
                </a:ext>
              </a:extLst>
            </p:cNvPr>
            <p:cNvSpPr txBox="1"/>
            <p:nvPr/>
          </p:nvSpPr>
          <p:spPr>
            <a:xfrm>
              <a:off x="6655697" y="1515643"/>
              <a:ext cx="972490" cy="276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r"/>
              <a:r>
                <a:rPr lang="en-CA" sz="1200" b="1" dirty="0"/>
                <a:t>$870,000</a:t>
              </a:r>
              <a:endParaRPr lang="en-CA" sz="1200" dirty="0"/>
            </a:p>
          </p:txBody>
        </p:sp>
        <p:sp>
          <p:nvSpPr>
            <p:cNvPr id="16" name="TextBox 15">
              <a:extLst>
                <a:ext uri="{FF2B5EF4-FFF2-40B4-BE49-F238E27FC236}">
                  <a16:creationId xmlns:a16="http://schemas.microsoft.com/office/drawing/2014/main" id="{3C57F1A7-C59D-BFC9-CD30-BE9ADD7BE034}"/>
                </a:ext>
              </a:extLst>
            </p:cNvPr>
            <p:cNvSpPr txBox="1"/>
            <p:nvPr/>
          </p:nvSpPr>
          <p:spPr>
            <a:xfrm>
              <a:off x="1008458" y="2461014"/>
              <a:ext cx="2411884"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CA" sz="1200" b="1" dirty="0"/>
                <a:t>Elevated - Wood</a:t>
              </a:r>
            </a:p>
            <a:p>
              <a:pPr marL="171450" indent="-171450">
                <a:buFont typeface="Arial" panose="020B0604020202020204" pitchFamily="34" charset="0"/>
                <a:buChar char="•"/>
              </a:pPr>
              <a:r>
                <a:rPr lang="en-CA" sz="1200" dirty="0"/>
                <a:t>4m wide with pressure treated wood deck on helical piles</a:t>
              </a:r>
            </a:p>
            <a:p>
              <a:pPr marL="171450" indent="-171450">
                <a:buFont typeface="Arial" panose="020B0604020202020204" pitchFamily="34" charset="0"/>
                <a:buChar char="•"/>
              </a:pPr>
              <a:r>
                <a:rPr lang="en-CA" sz="1200" dirty="0"/>
                <a:t>Wood and wire mesh railing</a:t>
              </a:r>
            </a:p>
          </p:txBody>
        </p:sp>
        <p:sp>
          <p:nvSpPr>
            <p:cNvPr id="23" name="TextBox 22">
              <a:extLst>
                <a:ext uri="{FF2B5EF4-FFF2-40B4-BE49-F238E27FC236}">
                  <a16:creationId xmlns:a16="http://schemas.microsoft.com/office/drawing/2014/main" id="{51E59170-1EDC-81A8-B423-A52B221EB974}"/>
                </a:ext>
              </a:extLst>
            </p:cNvPr>
            <p:cNvSpPr txBox="1"/>
            <p:nvPr/>
          </p:nvSpPr>
          <p:spPr>
            <a:xfrm>
              <a:off x="3935945" y="2942872"/>
              <a:ext cx="2483892"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CA" sz="1200" b="1" dirty="0"/>
                <a:t>Concrete At Grade </a:t>
              </a:r>
            </a:p>
            <a:p>
              <a:pPr marL="171450" indent="-171450">
                <a:buFont typeface="Arial" panose="020B0604020202020204" pitchFamily="34" charset="0"/>
                <a:buChar char="•"/>
              </a:pPr>
              <a:r>
                <a:rPr lang="en-CA" sz="1200" dirty="0"/>
                <a:t>4m wide concrete surface</a:t>
              </a:r>
            </a:p>
          </p:txBody>
        </p:sp>
        <p:sp>
          <p:nvSpPr>
            <p:cNvPr id="25" name="TextBox 24">
              <a:extLst>
                <a:ext uri="{FF2B5EF4-FFF2-40B4-BE49-F238E27FC236}">
                  <a16:creationId xmlns:a16="http://schemas.microsoft.com/office/drawing/2014/main" id="{140E7E3A-0899-080D-575C-38F034CDA3EB}"/>
                </a:ext>
              </a:extLst>
            </p:cNvPr>
            <p:cNvSpPr txBox="1"/>
            <p:nvPr/>
          </p:nvSpPr>
          <p:spPr>
            <a:xfrm>
              <a:off x="3947458" y="2302370"/>
              <a:ext cx="2483892"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CA" sz="1200" b="1" dirty="0"/>
                <a:t>Asphalt At Grade </a:t>
              </a:r>
            </a:p>
            <a:p>
              <a:pPr marL="171450" indent="-171450">
                <a:buFont typeface="Arial" panose="020B0604020202020204" pitchFamily="34" charset="0"/>
                <a:buChar char="•"/>
              </a:pPr>
              <a:r>
                <a:rPr lang="en-CA" sz="1200" dirty="0"/>
                <a:t>4m wide asphalt surface</a:t>
              </a:r>
            </a:p>
          </p:txBody>
        </p:sp>
        <p:cxnSp>
          <p:nvCxnSpPr>
            <p:cNvPr id="27" name="Connector: Elbow 26">
              <a:extLst>
                <a:ext uri="{FF2B5EF4-FFF2-40B4-BE49-F238E27FC236}">
                  <a16:creationId xmlns:a16="http://schemas.microsoft.com/office/drawing/2014/main" id="{79F2E7DA-557C-26FF-CAE6-5243BA186F3E}"/>
                </a:ext>
              </a:extLst>
            </p:cNvPr>
            <p:cNvCxnSpPr>
              <a:cxnSpLocks/>
            </p:cNvCxnSpPr>
            <p:nvPr/>
          </p:nvCxnSpPr>
          <p:spPr>
            <a:xfrm flipV="1">
              <a:off x="3450377" y="2467598"/>
              <a:ext cx="476520" cy="371849"/>
            </a:xfrm>
            <a:prstGeom prst="bentConnector3">
              <a:avLst>
                <a:gd name="adj1" fmla="val 45735"/>
              </a:avLst>
            </a:prstGeom>
            <a:ln>
              <a:solidFill>
                <a:schemeClr val="bg1"/>
              </a:solidFill>
              <a:tailEnd type="triangle"/>
            </a:ln>
          </p:spPr>
          <p:style>
            <a:lnRef idx="1">
              <a:schemeClr val="accent4"/>
            </a:lnRef>
            <a:fillRef idx="0">
              <a:schemeClr val="accent4"/>
            </a:fillRef>
            <a:effectRef idx="0">
              <a:schemeClr val="accent4"/>
            </a:effectRef>
            <a:fontRef idx="minor">
              <a:schemeClr val="tx1"/>
            </a:fontRef>
          </p:style>
        </p:cxnSp>
        <p:cxnSp>
          <p:nvCxnSpPr>
            <p:cNvPr id="28" name="Connector: Elbow 27">
              <a:extLst>
                <a:ext uri="{FF2B5EF4-FFF2-40B4-BE49-F238E27FC236}">
                  <a16:creationId xmlns:a16="http://schemas.microsoft.com/office/drawing/2014/main" id="{4C6A6DC7-9524-194A-621E-AABB3E6D25FB}"/>
                </a:ext>
              </a:extLst>
            </p:cNvPr>
            <p:cNvCxnSpPr>
              <a:cxnSpLocks/>
            </p:cNvCxnSpPr>
            <p:nvPr/>
          </p:nvCxnSpPr>
          <p:spPr>
            <a:xfrm>
              <a:off x="3390307" y="2839448"/>
              <a:ext cx="563506" cy="320958"/>
            </a:xfrm>
            <a:prstGeom prst="bentConnector3">
              <a:avLst>
                <a:gd name="adj1" fmla="val 50000"/>
              </a:avLst>
            </a:prstGeom>
            <a:ln>
              <a:solidFill>
                <a:schemeClr val="bg1"/>
              </a:solidFill>
              <a:tailEnd type="triangle"/>
            </a:ln>
          </p:spPr>
          <p:style>
            <a:lnRef idx="1">
              <a:schemeClr val="accent4"/>
            </a:lnRef>
            <a:fillRef idx="0">
              <a:schemeClr val="accent4"/>
            </a:fillRef>
            <a:effectRef idx="0">
              <a:schemeClr val="accent4"/>
            </a:effectRef>
            <a:fontRef idx="minor">
              <a:schemeClr val="tx1"/>
            </a:fontRef>
          </p:style>
        </p:cxnSp>
        <p:sp>
          <p:nvSpPr>
            <p:cNvPr id="37" name="TextBox 36">
              <a:extLst>
                <a:ext uri="{FF2B5EF4-FFF2-40B4-BE49-F238E27FC236}">
                  <a16:creationId xmlns:a16="http://schemas.microsoft.com/office/drawing/2014/main" id="{EB072F9C-ACFC-C89B-5FCF-74FE54EF3ABC}"/>
                </a:ext>
              </a:extLst>
            </p:cNvPr>
            <p:cNvSpPr txBox="1"/>
            <p:nvPr/>
          </p:nvSpPr>
          <p:spPr>
            <a:xfrm>
              <a:off x="6671724" y="3017791"/>
              <a:ext cx="972490" cy="276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r"/>
              <a:r>
                <a:rPr lang="en-CA" sz="1200" b="1" dirty="0"/>
                <a:t>$1,155,000</a:t>
              </a:r>
              <a:endParaRPr lang="en-CA" sz="1200" dirty="0"/>
            </a:p>
          </p:txBody>
        </p:sp>
        <p:cxnSp>
          <p:nvCxnSpPr>
            <p:cNvPr id="43" name="Connector: Elbow 42">
              <a:extLst>
                <a:ext uri="{FF2B5EF4-FFF2-40B4-BE49-F238E27FC236}">
                  <a16:creationId xmlns:a16="http://schemas.microsoft.com/office/drawing/2014/main" id="{ED981831-D615-04DD-869D-FB6A0D37D922}"/>
                </a:ext>
              </a:extLst>
            </p:cNvPr>
            <p:cNvCxnSpPr>
              <a:cxnSpLocks/>
              <a:endCxn id="24" idx="1"/>
            </p:cNvCxnSpPr>
            <p:nvPr/>
          </p:nvCxnSpPr>
          <p:spPr>
            <a:xfrm flipV="1">
              <a:off x="3387417" y="1637860"/>
              <a:ext cx="548528" cy="90720"/>
            </a:xfrm>
            <a:prstGeom prst="bentConnector3">
              <a:avLst>
                <a:gd name="adj1" fmla="val 50000"/>
              </a:avLst>
            </a:prstGeom>
            <a:ln>
              <a:solidFill>
                <a:schemeClr val="bg1"/>
              </a:solidFill>
              <a:tailEnd type="triangle"/>
            </a:ln>
          </p:spPr>
          <p:style>
            <a:lnRef idx="1">
              <a:schemeClr val="accent4"/>
            </a:lnRef>
            <a:fillRef idx="0">
              <a:schemeClr val="accent4"/>
            </a:fillRef>
            <a:effectRef idx="0">
              <a:schemeClr val="accent4"/>
            </a:effectRef>
            <a:fontRef idx="minor">
              <a:schemeClr val="tx1"/>
            </a:fontRef>
          </p:style>
        </p:cxnSp>
        <p:sp>
          <p:nvSpPr>
            <p:cNvPr id="49" name="TextBox 48">
              <a:extLst>
                <a:ext uri="{FF2B5EF4-FFF2-40B4-BE49-F238E27FC236}">
                  <a16:creationId xmlns:a16="http://schemas.microsoft.com/office/drawing/2014/main" id="{2170639A-A3F5-BEB8-3A08-3798DCCF0A29}"/>
                </a:ext>
              </a:extLst>
            </p:cNvPr>
            <p:cNvSpPr txBox="1"/>
            <p:nvPr/>
          </p:nvSpPr>
          <p:spPr>
            <a:xfrm>
              <a:off x="6655697" y="2375720"/>
              <a:ext cx="972490" cy="276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r"/>
              <a:r>
                <a:rPr lang="en-CA" sz="1200" b="1" dirty="0"/>
                <a:t>$1,010,000</a:t>
              </a:r>
              <a:endParaRPr lang="en-CA" sz="1200" dirty="0"/>
            </a:p>
          </p:txBody>
        </p:sp>
        <p:sp>
          <p:nvSpPr>
            <p:cNvPr id="57" name="Oval 56">
              <a:extLst>
                <a:ext uri="{FF2B5EF4-FFF2-40B4-BE49-F238E27FC236}">
                  <a16:creationId xmlns:a16="http://schemas.microsoft.com/office/drawing/2014/main" id="{7B9B9C30-7CBA-609A-D66D-37025C6FB1B7}"/>
                </a:ext>
              </a:extLst>
            </p:cNvPr>
            <p:cNvSpPr/>
            <p:nvPr/>
          </p:nvSpPr>
          <p:spPr>
            <a:xfrm>
              <a:off x="7726798" y="1474122"/>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CA" sz="1400" b="1" dirty="0"/>
                <a:t>1</a:t>
              </a:r>
            </a:p>
          </p:txBody>
        </p:sp>
        <p:sp>
          <p:nvSpPr>
            <p:cNvPr id="58" name="Oval 57">
              <a:extLst>
                <a:ext uri="{FF2B5EF4-FFF2-40B4-BE49-F238E27FC236}">
                  <a16:creationId xmlns:a16="http://schemas.microsoft.com/office/drawing/2014/main" id="{EAF3827F-AD92-8BD9-129E-F949C489EDA3}"/>
                </a:ext>
              </a:extLst>
            </p:cNvPr>
            <p:cNvSpPr/>
            <p:nvPr/>
          </p:nvSpPr>
          <p:spPr>
            <a:xfrm>
              <a:off x="7726798" y="2292679"/>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2</a:t>
              </a:r>
            </a:p>
          </p:txBody>
        </p:sp>
        <p:sp>
          <p:nvSpPr>
            <p:cNvPr id="61" name="Oval 60">
              <a:extLst>
                <a:ext uri="{FF2B5EF4-FFF2-40B4-BE49-F238E27FC236}">
                  <a16:creationId xmlns:a16="http://schemas.microsoft.com/office/drawing/2014/main" id="{8F3AAD94-3CBF-A806-8D23-7F9D8885A44C}"/>
                </a:ext>
              </a:extLst>
            </p:cNvPr>
            <p:cNvSpPr/>
            <p:nvPr/>
          </p:nvSpPr>
          <p:spPr>
            <a:xfrm>
              <a:off x="7736368" y="2966637"/>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3</a:t>
              </a:r>
            </a:p>
          </p:txBody>
        </p:sp>
        <p:sp>
          <p:nvSpPr>
            <p:cNvPr id="24" name="TextBox 23">
              <a:extLst>
                <a:ext uri="{FF2B5EF4-FFF2-40B4-BE49-F238E27FC236}">
                  <a16:creationId xmlns:a16="http://schemas.microsoft.com/office/drawing/2014/main" id="{F293902C-E551-667C-1EC2-E8D01133EB6F}"/>
                </a:ext>
              </a:extLst>
            </p:cNvPr>
            <p:cNvSpPr txBox="1"/>
            <p:nvPr/>
          </p:nvSpPr>
          <p:spPr>
            <a:xfrm>
              <a:off x="3935945" y="1130028"/>
              <a:ext cx="2483892"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CA" sz="1200" b="1" dirty="0"/>
                <a:t>Replace </a:t>
              </a:r>
              <a:r>
                <a:rPr lang="en-CA" sz="1200" b="1" i="1" dirty="0"/>
                <a:t>Similar to Existing</a:t>
              </a:r>
              <a:r>
                <a:rPr lang="en-CA" sz="1200" b="1" dirty="0"/>
                <a:t> </a:t>
              </a:r>
            </a:p>
            <a:p>
              <a:pPr marL="171450" indent="-171450">
                <a:buFont typeface="Arial" panose="020B0604020202020204" pitchFamily="34" charset="0"/>
                <a:buChar char="•"/>
              </a:pPr>
              <a:r>
                <a:rPr lang="en-CA" sz="1200" dirty="0"/>
                <a:t>Minimally elevated on deck blocks or sleepers</a:t>
              </a:r>
            </a:p>
            <a:p>
              <a:pPr marL="171450" indent="-171450">
                <a:buFont typeface="Arial" panose="020B0604020202020204" pitchFamily="34" charset="0"/>
                <a:buChar char="•"/>
              </a:pPr>
              <a:r>
                <a:rPr lang="en-CA" sz="1200" dirty="0"/>
                <a:t>Widened 4.0m pressure treated wood deck w/curb</a:t>
              </a:r>
            </a:p>
          </p:txBody>
        </p:sp>
        <p:sp>
          <p:nvSpPr>
            <p:cNvPr id="38" name="TextBox 37">
              <a:extLst>
                <a:ext uri="{FF2B5EF4-FFF2-40B4-BE49-F238E27FC236}">
                  <a16:creationId xmlns:a16="http://schemas.microsoft.com/office/drawing/2014/main" id="{B192078B-9BB7-DA66-16D3-D6C91197074E}"/>
                </a:ext>
              </a:extLst>
            </p:cNvPr>
            <p:cNvSpPr txBox="1"/>
            <p:nvPr/>
          </p:nvSpPr>
          <p:spPr>
            <a:xfrm>
              <a:off x="978423" y="3592427"/>
              <a:ext cx="2411884" cy="101566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CA" sz="1200" b="1" dirty="0"/>
                <a:t>Elevated - Composite</a:t>
              </a:r>
            </a:p>
            <a:p>
              <a:pPr marL="171450" indent="-171450">
                <a:buFont typeface="Arial" panose="020B0604020202020204" pitchFamily="34" charset="0"/>
                <a:buChar char="•"/>
              </a:pPr>
              <a:r>
                <a:rPr lang="en-CA" sz="1200" dirty="0"/>
                <a:t>4m wide with composite deck on helical piles</a:t>
              </a:r>
            </a:p>
            <a:p>
              <a:pPr marL="171450" indent="-171450">
                <a:buFont typeface="Arial" panose="020B0604020202020204" pitchFamily="34" charset="0"/>
                <a:buChar char="•"/>
              </a:pPr>
              <a:r>
                <a:rPr lang="en-CA" sz="1200" dirty="0"/>
                <a:t>Pre-fabricated steel or aluminium handrail</a:t>
              </a:r>
            </a:p>
          </p:txBody>
        </p:sp>
        <p:sp>
          <p:nvSpPr>
            <p:cNvPr id="39" name="TextBox 38">
              <a:extLst>
                <a:ext uri="{FF2B5EF4-FFF2-40B4-BE49-F238E27FC236}">
                  <a16:creationId xmlns:a16="http://schemas.microsoft.com/office/drawing/2014/main" id="{C484111A-4999-4C3B-B7AD-CC58624B6F46}"/>
                </a:ext>
              </a:extLst>
            </p:cNvPr>
            <p:cNvSpPr txBox="1"/>
            <p:nvPr/>
          </p:nvSpPr>
          <p:spPr>
            <a:xfrm>
              <a:off x="3940923" y="4180704"/>
              <a:ext cx="2483892"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CA" sz="1200" b="1" dirty="0"/>
                <a:t>Concrete At Grade </a:t>
              </a:r>
            </a:p>
            <a:p>
              <a:pPr marL="171450" indent="-171450">
                <a:buFont typeface="Arial" panose="020B0604020202020204" pitchFamily="34" charset="0"/>
                <a:buChar char="•"/>
              </a:pPr>
              <a:r>
                <a:rPr lang="en-CA" sz="1200" dirty="0"/>
                <a:t>4m wide concrete surface</a:t>
              </a:r>
            </a:p>
          </p:txBody>
        </p:sp>
        <p:sp>
          <p:nvSpPr>
            <p:cNvPr id="40" name="TextBox 39">
              <a:extLst>
                <a:ext uri="{FF2B5EF4-FFF2-40B4-BE49-F238E27FC236}">
                  <a16:creationId xmlns:a16="http://schemas.microsoft.com/office/drawing/2014/main" id="{BC86CA9C-B15A-85DF-7F15-87B13C747E7A}"/>
                </a:ext>
              </a:extLst>
            </p:cNvPr>
            <p:cNvSpPr txBox="1"/>
            <p:nvPr/>
          </p:nvSpPr>
          <p:spPr>
            <a:xfrm>
              <a:off x="3939962" y="3571123"/>
              <a:ext cx="2483892"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CA" sz="1200" b="1" dirty="0"/>
                <a:t>Asphalt At Grade </a:t>
              </a:r>
            </a:p>
            <a:p>
              <a:pPr marL="171450" indent="-171450">
                <a:buFont typeface="Arial" panose="020B0604020202020204" pitchFamily="34" charset="0"/>
                <a:buChar char="•"/>
              </a:pPr>
              <a:r>
                <a:rPr lang="en-CA" sz="1200" dirty="0"/>
                <a:t>4m wide asphalt surface</a:t>
              </a:r>
            </a:p>
          </p:txBody>
        </p:sp>
        <p:cxnSp>
          <p:nvCxnSpPr>
            <p:cNvPr id="42" name="Connector: Elbow 41">
              <a:extLst>
                <a:ext uri="{FF2B5EF4-FFF2-40B4-BE49-F238E27FC236}">
                  <a16:creationId xmlns:a16="http://schemas.microsoft.com/office/drawing/2014/main" id="{337CAA20-6842-4E5B-79B9-10E3142CE102}"/>
                </a:ext>
              </a:extLst>
            </p:cNvPr>
            <p:cNvCxnSpPr>
              <a:cxnSpLocks/>
              <a:stCxn id="38" idx="3"/>
              <a:endCxn id="40" idx="1"/>
            </p:cNvCxnSpPr>
            <p:nvPr/>
          </p:nvCxnSpPr>
          <p:spPr>
            <a:xfrm flipV="1">
              <a:off x="3390307" y="3801956"/>
              <a:ext cx="549655" cy="298303"/>
            </a:xfrm>
            <a:prstGeom prst="bentConnector3">
              <a:avLst>
                <a:gd name="adj1" fmla="val 50000"/>
              </a:avLst>
            </a:prstGeom>
            <a:ln>
              <a:solidFill>
                <a:schemeClr val="bg1"/>
              </a:solidFill>
              <a:tailEnd type="triangle"/>
            </a:ln>
          </p:spPr>
          <p:style>
            <a:lnRef idx="1">
              <a:schemeClr val="accent4"/>
            </a:lnRef>
            <a:fillRef idx="0">
              <a:schemeClr val="accent4"/>
            </a:fillRef>
            <a:effectRef idx="0">
              <a:schemeClr val="accent4"/>
            </a:effectRef>
            <a:fontRef idx="minor">
              <a:schemeClr val="tx1"/>
            </a:fontRef>
          </p:style>
        </p:cxnSp>
        <p:cxnSp>
          <p:nvCxnSpPr>
            <p:cNvPr id="44" name="Connector: Elbow 43">
              <a:extLst>
                <a:ext uri="{FF2B5EF4-FFF2-40B4-BE49-F238E27FC236}">
                  <a16:creationId xmlns:a16="http://schemas.microsoft.com/office/drawing/2014/main" id="{69D506A2-2523-4F57-89EF-BFCD2CBEF312}"/>
                </a:ext>
              </a:extLst>
            </p:cNvPr>
            <p:cNvCxnSpPr>
              <a:cxnSpLocks/>
              <a:stCxn id="38" idx="3"/>
              <a:endCxn id="39" idx="1"/>
            </p:cNvCxnSpPr>
            <p:nvPr/>
          </p:nvCxnSpPr>
          <p:spPr>
            <a:xfrm>
              <a:off x="3390307" y="4100259"/>
              <a:ext cx="550616" cy="311278"/>
            </a:xfrm>
            <a:prstGeom prst="bentConnector3">
              <a:avLst>
                <a:gd name="adj1" fmla="val 50000"/>
              </a:avLst>
            </a:prstGeom>
            <a:ln>
              <a:solidFill>
                <a:schemeClr val="bg1"/>
              </a:solidFill>
              <a:tailEnd type="triangle"/>
            </a:ln>
          </p:spPr>
          <p:style>
            <a:lnRef idx="1">
              <a:schemeClr val="accent4"/>
            </a:lnRef>
            <a:fillRef idx="0">
              <a:schemeClr val="accent4"/>
            </a:fillRef>
            <a:effectRef idx="0">
              <a:schemeClr val="accent4"/>
            </a:effectRef>
            <a:fontRef idx="minor">
              <a:schemeClr val="tx1"/>
            </a:fontRef>
          </p:style>
        </p:cxnSp>
        <p:sp>
          <p:nvSpPr>
            <p:cNvPr id="45" name="TextBox 44">
              <a:extLst>
                <a:ext uri="{FF2B5EF4-FFF2-40B4-BE49-F238E27FC236}">
                  <a16:creationId xmlns:a16="http://schemas.microsoft.com/office/drawing/2014/main" id="{E31709B1-024D-F420-69E3-CAE83D7AA94A}"/>
                </a:ext>
              </a:extLst>
            </p:cNvPr>
            <p:cNvSpPr txBox="1"/>
            <p:nvPr/>
          </p:nvSpPr>
          <p:spPr>
            <a:xfrm>
              <a:off x="6671724" y="4274827"/>
              <a:ext cx="972490" cy="276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r"/>
              <a:r>
                <a:rPr lang="en-CA" sz="1200" b="1" dirty="0"/>
                <a:t>$1,315,000</a:t>
              </a:r>
              <a:endParaRPr lang="en-CA" sz="1200" dirty="0"/>
            </a:p>
          </p:txBody>
        </p:sp>
        <p:sp>
          <p:nvSpPr>
            <p:cNvPr id="46" name="TextBox 45">
              <a:extLst>
                <a:ext uri="{FF2B5EF4-FFF2-40B4-BE49-F238E27FC236}">
                  <a16:creationId xmlns:a16="http://schemas.microsoft.com/office/drawing/2014/main" id="{F2C1C5DE-4C61-E9FC-4903-05A8F6763A4B}"/>
                </a:ext>
              </a:extLst>
            </p:cNvPr>
            <p:cNvSpPr txBox="1"/>
            <p:nvPr/>
          </p:nvSpPr>
          <p:spPr>
            <a:xfrm>
              <a:off x="6662852" y="3656327"/>
              <a:ext cx="972490" cy="2769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r"/>
              <a:r>
                <a:rPr lang="en-CA" sz="1200" b="1" dirty="0"/>
                <a:t>$1,170,000</a:t>
              </a:r>
              <a:endParaRPr lang="en-CA" sz="1200" dirty="0"/>
            </a:p>
          </p:txBody>
        </p:sp>
        <p:sp>
          <p:nvSpPr>
            <p:cNvPr id="47" name="Oval 46">
              <a:extLst>
                <a:ext uri="{FF2B5EF4-FFF2-40B4-BE49-F238E27FC236}">
                  <a16:creationId xmlns:a16="http://schemas.microsoft.com/office/drawing/2014/main" id="{C747A47E-0FFD-C7DF-86FB-09459EC4D2CA}"/>
                </a:ext>
              </a:extLst>
            </p:cNvPr>
            <p:cNvSpPr/>
            <p:nvPr/>
          </p:nvSpPr>
          <p:spPr>
            <a:xfrm>
              <a:off x="7755416" y="3614806"/>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4</a:t>
              </a:r>
            </a:p>
          </p:txBody>
        </p:sp>
        <p:sp>
          <p:nvSpPr>
            <p:cNvPr id="48" name="Oval 47">
              <a:extLst>
                <a:ext uri="{FF2B5EF4-FFF2-40B4-BE49-F238E27FC236}">
                  <a16:creationId xmlns:a16="http://schemas.microsoft.com/office/drawing/2014/main" id="{E4D9E4D6-81C1-6B4D-8583-510834D2F034}"/>
                </a:ext>
              </a:extLst>
            </p:cNvPr>
            <p:cNvSpPr/>
            <p:nvPr/>
          </p:nvSpPr>
          <p:spPr>
            <a:xfrm>
              <a:off x="7764288" y="4226278"/>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5</a:t>
              </a:r>
            </a:p>
          </p:txBody>
        </p:sp>
        <p:sp>
          <p:nvSpPr>
            <p:cNvPr id="41" name="TextBox 40">
              <a:extLst>
                <a:ext uri="{FF2B5EF4-FFF2-40B4-BE49-F238E27FC236}">
                  <a16:creationId xmlns:a16="http://schemas.microsoft.com/office/drawing/2014/main" id="{C247C300-6A29-CBBA-E0B0-D4B1DFB1306C}"/>
                </a:ext>
              </a:extLst>
            </p:cNvPr>
            <p:cNvSpPr txBox="1"/>
            <p:nvPr/>
          </p:nvSpPr>
          <p:spPr>
            <a:xfrm>
              <a:off x="935596" y="1164260"/>
              <a:ext cx="2483892" cy="101566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CA" sz="1200" b="1" dirty="0"/>
                <a:t>Replace </a:t>
              </a:r>
              <a:r>
                <a:rPr lang="en-CA" sz="1200" b="1" i="1" dirty="0"/>
                <a:t>Similar to Existing</a:t>
              </a:r>
              <a:r>
                <a:rPr lang="en-CA" sz="1200" b="1" dirty="0"/>
                <a:t> </a:t>
              </a:r>
            </a:p>
            <a:p>
              <a:pPr marL="171450" indent="-171450">
                <a:buFont typeface="Arial" panose="020B0604020202020204" pitchFamily="34" charset="0"/>
                <a:buChar char="•"/>
              </a:pPr>
              <a:r>
                <a:rPr lang="en-CA" sz="1200" dirty="0"/>
                <a:t>Minimally elevated on deck blocks or sleepers</a:t>
              </a:r>
            </a:p>
            <a:p>
              <a:pPr marL="171450" indent="-171450">
                <a:buFont typeface="Arial" panose="020B0604020202020204" pitchFamily="34" charset="0"/>
                <a:buChar char="•"/>
              </a:pPr>
              <a:r>
                <a:rPr lang="en-CA" sz="1200" dirty="0"/>
                <a:t>Widened 4.0m pressure treated wood deck w/curb</a:t>
              </a:r>
            </a:p>
          </p:txBody>
        </p:sp>
      </p:grpSp>
      <p:sp>
        <p:nvSpPr>
          <p:cNvPr id="11" name="TextBox 10">
            <a:extLst>
              <a:ext uri="{FF2B5EF4-FFF2-40B4-BE49-F238E27FC236}">
                <a16:creationId xmlns:a16="http://schemas.microsoft.com/office/drawing/2014/main" id="{B4EC5207-C768-60B2-C05A-FB6A921D2A44}"/>
              </a:ext>
            </a:extLst>
          </p:cNvPr>
          <p:cNvSpPr txBox="1"/>
          <p:nvPr/>
        </p:nvSpPr>
        <p:spPr>
          <a:xfrm>
            <a:off x="2879304" y="4719013"/>
            <a:ext cx="4933056" cy="577081"/>
          </a:xfrm>
          <a:prstGeom prst="rect">
            <a:avLst/>
          </a:prstGeom>
          <a:noFill/>
        </p:spPr>
        <p:txBody>
          <a:bodyPr wrap="square" rtlCol="0">
            <a:spAutoFit/>
          </a:bodyPr>
          <a:lstStyle/>
          <a:p>
            <a:r>
              <a:rPr lang="en-CA" sz="1050" dirty="0">
                <a:solidFill>
                  <a:schemeClr val="bg1"/>
                </a:solidFill>
              </a:rPr>
              <a:t>Approximate Capital Costs include amenities and other additional project costs in addition to per m cost of initial construction</a:t>
            </a:r>
          </a:p>
          <a:p>
            <a:r>
              <a:rPr lang="en-CA" sz="1050" dirty="0">
                <a:solidFill>
                  <a:schemeClr val="bg1"/>
                </a:solidFill>
              </a:rPr>
              <a:t> </a:t>
            </a:r>
          </a:p>
        </p:txBody>
      </p:sp>
    </p:spTree>
    <p:extLst>
      <p:ext uri="{BB962C8B-B14F-4D97-AF65-F5344CB8AC3E}">
        <p14:creationId xmlns:p14="http://schemas.microsoft.com/office/powerpoint/2010/main" val="3829359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368884"/>
          </a:xfrm>
        </p:spPr>
        <p:txBody>
          <a:bodyPr/>
          <a:lstStyle/>
          <a:p>
            <a:r>
              <a:rPr lang="en-CA" dirty="0"/>
              <a:t>Option        Replace Similar to Existing  </a:t>
            </a:r>
          </a:p>
        </p:txBody>
      </p:sp>
      <p:sp>
        <p:nvSpPr>
          <p:cNvPr id="3" name="Text Placeholder 2"/>
          <p:cNvSpPr>
            <a:spLocks noGrp="1"/>
          </p:cNvSpPr>
          <p:nvPr>
            <p:ph type="body" idx="1"/>
          </p:nvPr>
        </p:nvSpPr>
        <p:spPr>
          <a:xfrm>
            <a:off x="453065" y="730005"/>
            <a:ext cx="5775119" cy="1538883"/>
          </a:xfrm>
        </p:spPr>
        <p:txBody>
          <a:bodyPr/>
          <a:lstStyle/>
          <a:p>
            <a:pPr>
              <a:lnSpc>
                <a:spcPct val="100000"/>
              </a:lnSpc>
            </a:pPr>
            <a:r>
              <a:rPr lang="en-CA" sz="1600" dirty="0"/>
              <a:t>Replace wood boardwalk as is, constructed on beach surface</a:t>
            </a:r>
          </a:p>
          <a:p>
            <a:pPr>
              <a:lnSpc>
                <a:spcPct val="100000"/>
              </a:lnSpc>
            </a:pPr>
            <a:r>
              <a:rPr lang="en-CA" sz="1600" dirty="0"/>
              <a:t>Widened from 3m to 4m, curb edge added for accessibility</a:t>
            </a:r>
          </a:p>
          <a:p>
            <a:pPr>
              <a:lnSpc>
                <a:spcPct val="100000"/>
              </a:lnSpc>
            </a:pPr>
            <a:r>
              <a:rPr lang="en-CA" sz="1600" dirty="0"/>
              <a:t>Familiar, rustic material</a:t>
            </a:r>
          </a:p>
          <a:p>
            <a:pPr>
              <a:lnSpc>
                <a:spcPct val="100000"/>
              </a:lnSpc>
            </a:pPr>
            <a:r>
              <a:rPr lang="en-CA" sz="1600" dirty="0"/>
              <a:t>Short service life, higher maintenance to ensure safety</a:t>
            </a:r>
          </a:p>
          <a:p>
            <a:pPr>
              <a:lnSpc>
                <a:spcPct val="100000"/>
              </a:lnSpc>
            </a:pPr>
            <a:r>
              <a:rPr lang="en-CA" sz="1600" dirty="0"/>
              <a:t>Estimated Capital Cost $870k </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12</a:t>
            </a:fld>
            <a:endParaRPr lang="en-CA" dirty="0"/>
          </a:p>
        </p:txBody>
      </p:sp>
      <p:pic>
        <p:nvPicPr>
          <p:cNvPr id="8" name="Picture 7" descr="An example of a narrower wooden boardwalk, built close to grade with wood curbs and a bench in a &quot;bump-out&quot; extension of the boardwalk that has a railing.">
            <a:extLst>
              <a:ext uri="{FF2B5EF4-FFF2-40B4-BE49-F238E27FC236}">
                <a16:creationId xmlns:a16="http://schemas.microsoft.com/office/drawing/2014/main" id="{DB8DEC35-1607-4925-97EE-877D033EF6F2}"/>
              </a:ext>
            </a:extLst>
          </p:cNvPr>
          <p:cNvPicPr>
            <a:picLocks noChangeAspect="1"/>
          </p:cNvPicPr>
          <p:nvPr/>
        </p:nvPicPr>
        <p:blipFill rotWithShape="1">
          <a:blip r:embed="rId3">
            <a:extLst>
              <a:ext uri="{28A0092B-C50C-407E-A947-70E740481C1C}">
                <a14:useLocalDpi xmlns:a14="http://schemas.microsoft.com/office/drawing/2010/main" val="0"/>
              </a:ext>
            </a:extLst>
          </a:blip>
          <a:srcRect l="24796" t="33616" r="17624" b="5426"/>
          <a:stretch/>
        </p:blipFill>
        <p:spPr>
          <a:xfrm>
            <a:off x="6009331" y="2437972"/>
            <a:ext cx="2947912" cy="2330636"/>
          </a:xfrm>
          <a:prstGeom prst="rect">
            <a:avLst/>
          </a:prstGeom>
        </p:spPr>
      </p:pic>
      <p:pic>
        <p:nvPicPr>
          <p:cNvPr id="10" name="Picture 9" descr="An example photo showing cyclists on a wide at grade wooden boardwalk with wood curbs on both sides.">
            <a:extLst>
              <a:ext uri="{FF2B5EF4-FFF2-40B4-BE49-F238E27FC236}">
                <a16:creationId xmlns:a16="http://schemas.microsoft.com/office/drawing/2014/main" id="{659F398A-3B75-CF39-C57A-B3BE049ABF20}"/>
              </a:ext>
            </a:extLst>
          </p:cNvPr>
          <p:cNvPicPr>
            <a:picLocks noChangeAspect="1"/>
          </p:cNvPicPr>
          <p:nvPr/>
        </p:nvPicPr>
        <p:blipFill>
          <a:blip r:embed="rId4"/>
          <a:stretch>
            <a:fillRect/>
          </a:stretch>
        </p:blipFill>
        <p:spPr>
          <a:xfrm>
            <a:off x="6228184" y="237600"/>
            <a:ext cx="2729059" cy="1824135"/>
          </a:xfrm>
          <a:prstGeom prst="rect">
            <a:avLst/>
          </a:prstGeom>
        </p:spPr>
      </p:pic>
      <p:pic>
        <p:nvPicPr>
          <p:cNvPr id="11" name="Picture 10" descr="A close-up example photo of pressure treated wood decking on a boardwalk.">
            <a:extLst>
              <a:ext uri="{FF2B5EF4-FFF2-40B4-BE49-F238E27FC236}">
                <a16:creationId xmlns:a16="http://schemas.microsoft.com/office/drawing/2014/main" id="{30A14959-6F53-6F0D-E48A-525A7E0529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485943" y="2709118"/>
            <a:ext cx="2351753" cy="1763815"/>
          </a:xfrm>
          <a:prstGeom prst="rect">
            <a:avLst/>
          </a:prstGeom>
        </p:spPr>
      </p:pic>
      <p:pic>
        <p:nvPicPr>
          <p:cNvPr id="12" name="09EFC4C3-239F-49E8-9EDA-B64CE23AD5DC" descr="An example photo showing that in most locations the existing boardwalk is close to grade, but elevated slightly by about 100 to 150 mm or 4 to 6 inches.">
            <a:extLst>
              <a:ext uri="{FF2B5EF4-FFF2-40B4-BE49-F238E27FC236}">
                <a16:creationId xmlns:a16="http://schemas.microsoft.com/office/drawing/2014/main" id="{4BC6FBEF-6BBB-6AAF-935A-2B7FD375557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2415149"/>
            <a:ext cx="2597272" cy="194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D1DB582-F862-9643-F3F9-56E26A1BFE54}"/>
              </a:ext>
            </a:extLst>
          </p:cNvPr>
          <p:cNvSpPr txBox="1"/>
          <p:nvPr/>
        </p:nvSpPr>
        <p:spPr>
          <a:xfrm>
            <a:off x="468313" y="4349457"/>
            <a:ext cx="2668511" cy="400110"/>
          </a:xfrm>
          <a:prstGeom prst="rect">
            <a:avLst/>
          </a:prstGeom>
          <a:noFill/>
        </p:spPr>
        <p:txBody>
          <a:bodyPr wrap="square">
            <a:spAutoFit/>
          </a:bodyPr>
          <a:lstStyle/>
          <a:p>
            <a:r>
              <a:rPr kumimoji="0" lang="en-CA" sz="1000" b="0" i="0" u="none" strike="noStrike" kern="1200" cap="none" spc="0" normalizeH="0" baseline="0" noProof="0" dirty="0">
                <a:ln>
                  <a:noFill/>
                </a:ln>
                <a:solidFill>
                  <a:schemeClr val="bg1"/>
                </a:solidFill>
                <a:effectLst/>
                <a:uLnTx/>
                <a:uFillTx/>
                <a:latin typeface="+mj-lt"/>
                <a:ea typeface="+mn-ea"/>
                <a:cs typeface="+mn-cs"/>
              </a:rPr>
              <a:t>Existing boardwalk is </a:t>
            </a:r>
            <a:r>
              <a:rPr lang="en-CA" sz="1000" dirty="0">
                <a:solidFill>
                  <a:schemeClr val="bg1"/>
                </a:solidFill>
                <a:latin typeface="+mj-lt"/>
              </a:rPr>
              <a:t>approximately 100mm-150mm (4-6”) above ground level</a:t>
            </a:r>
            <a:endParaRPr lang="en-US" sz="1000" dirty="0">
              <a:solidFill>
                <a:schemeClr val="bg1"/>
              </a:solidFill>
              <a:latin typeface="+mj-lt"/>
            </a:endParaRPr>
          </a:p>
        </p:txBody>
      </p:sp>
      <p:sp>
        <p:nvSpPr>
          <p:cNvPr id="6" name="Oval 5">
            <a:extLst>
              <a:ext uri="{FF2B5EF4-FFF2-40B4-BE49-F238E27FC236}">
                <a16:creationId xmlns:a16="http://schemas.microsoft.com/office/drawing/2014/main" id="{D746D74E-3466-B94F-CC8D-54061A45DDEC}"/>
              </a:ext>
              <a:ext uri="{C183D7F6-B498-43B3-948B-1728B52AA6E4}">
                <adec:decorative xmlns:adec="http://schemas.microsoft.com/office/drawing/2017/decorative" val="1"/>
              </a:ext>
            </a:extLst>
          </p:cNvPr>
          <p:cNvSpPr/>
          <p:nvPr/>
        </p:nvSpPr>
        <p:spPr>
          <a:xfrm>
            <a:off x="1490637" y="316482"/>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1</a:t>
            </a:r>
          </a:p>
        </p:txBody>
      </p:sp>
      <p:sp>
        <p:nvSpPr>
          <p:cNvPr id="7" name="Oval 6">
            <a:extLst>
              <a:ext uri="{FF2B5EF4-FFF2-40B4-BE49-F238E27FC236}">
                <a16:creationId xmlns:a16="http://schemas.microsoft.com/office/drawing/2014/main" id="{A6F0A493-98AF-456F-0352-7216687661BD}"/>
              </a:ext>
              <a:ext uri="{C183D7F6-B498-43B3-948B-1728B52AA6E4}">
                <adec:decorative xmlns:adec="http://schemas.microsoft.com/office/drawing/2017/decorative" val="1"/>
              </a:ext>
            </a:extLst>
          </p:cNvPr>
          <p:cNvSpPr/>
          <p:nvPr/>
        </p:nvSpPr>
        <p:spPr>
          <a:xfrm>
            <a:off x="3397144" y="1981979"/>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1</a:t>
            </a:r>
          </a:p>
        </p:txBody>
      </p:sp>
    </p:spTree>
    <p:extLst>
      <p:ext uri="{BB962C8B-B14F-4D97-AF65-F5344CB8AC3E}">
        <p14:creationId xmlns:p14="http://schemas.microsoft.com/office/powerpoint/2010/main" val="265331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03499"/>
            <a:ext cx="8496944" cy="368884"/>
          </a:xfrm>
        </p:spPr>
        <p:txBody>
          <a:bodyPr/>
          <a:lstStyle/>
          <a:p>
            <a:r>
              <a:rPr lang="en-CA" dirty="0"/>
              <a:t>Option      and      for West Portion of Boardwalk</a:t>
            </a:r>
          </a:p>
        </p:txBody>
      </p:sp>
      <p:sp>
        <p:nvSpPr>
          <p:cNvPr id="4" name="Footer Placeholder 3">
            <a:extLst>
              <a:ext uri="{C183D7F6-B498-43B3-948B-1728B52AA6E4}">
                <adec:decorative xmlns:adec="http://schemas.microsoft.com/office/drawing/2017/decorative" val="0"/>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13</a:t>
            </a:fld>
            <a:endParaRPr lang="en-CA" dirty="0"/>
          </a:p>
        </p:txBody>
      </p:sp>
      <p:sp>
        <p:nvSpPr>
          <p:cNvPr id="6" name="Text Placeholder 2">
            <a:extLst>
              <a:ext uri="{FF2B5EF4-FFF2-40B4-BE49-F238E27FC236}">
                <a16:creationId xmlns:a16="http://schemas.microsoft.com/office/drawing/2014/main" id="{38CEE2F8-ED6F-9B3D-710F-50714FBFA333}"/>
              </a:ext>
            </a:extLst>
          </p:cNvPr>
          <p:cNvSpPr txBox="1">
            <a:spLocks/>
          </p:cNvSpPr>
          <p:nvPr/>
        </p:nvSpPr>
        <p:spPr>
          <a:xfrm>
            <a:off x="323528" y="745489"/>
            <a:ext cx="3457868" cy="4001095"/>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nSpc>
                <a:spcPct val="100000"/>
              </a:lnSpc>
            </a:pPr>
            <a:r>
              <a:rPr lang="en-CA" sz="1600" dirty="0"/>
              <a:t>Elevated wood decking material boardwalk on helical piles</a:t>
            </a:r>
          </a:p>
          <a:p>
            <a:pPr>
              <a:lnSpc>
                <a:spcPct val="100000"/>
              </a:lnSpc>
            </a:pPr>
            <a:r>
              <a:rPr lang="en-CA" sz="1600" dirty="0"/>
              <a:t>Widened from 3m to 4m, with wood railings</a:t>
            </a:r>
          </a:p>
          <a:p>
            <a:pPr>
              <a:lnSpc>
                <a:spcPct val="100000"/>
              </a:lnSpc>
            </a:pPr>
            <a:r>
              <a:rPr lang="en-CA" sz="1600" dirty="0"/>
              <a:t>Familiar, rustic material; improved service life</a:t>
            </a:r>
          </a:p>
          <a:p>
            <a:pPr>
              <a:lnSpc>
                <a:spcPct val="100000"/>
              </a:lnSpc>
            </a:pPr>
            <a:r>
              <a:rPr lang="en-CA" sz="1600" dirty="0"/>
              <a:t>Focuses beach access points to minimize foot traffic impact to beach environment</a:t>
            </a:r>
          </a:p>
          <a:p>
            <a:pPr>
              <a:lnSpc>
                <a:spcPct val="100000"/>
              </a:lnSpc>
            </a:pPr>
            <a:r>
              <a:rPr lang="en-CA" sz="1600" dirty="0"/>
              <a:t>Estimated Capital Cost:</a:t>
            </a:r>
          </a:p>
          <a:p>
            <a:pPr marL="742950" lvl="1" indent="-285750">
              <a:lnSpc>
                <a:spcPct val="100000"/>
              </a:lnSpc>
              <a:buFont typeface="Arial" panose="020B0604020202020204" pitchFamily="34" charset="0"/>
              <a:buChar char="•"/>
            </a:pPr>
            <a:r>
              <a:rPr lang="en-CA" sz="1400" dirty="0">
                <a:solidFill>
                  <a:schemeClr val="bg1"/>
                </a:solidFill>
              </a:rPr>
              <a:t>$1.01M with asphalt connections (see Option 2)</a:t>
            </a:r>
          </a:p>
          <a:p>
            <a:pPr marL="742950" lvl="1" indent="-285750">
              <a:lnSpc>
                <a:spcPct val="100000"/>
              </a:lnSpc>
              <a:buFont typeface="Arial" panose="020B0604020202020204" pitchFamily="34" charset="0"/>
              <a:buChar char="•"/>
            </a:pPr>
            <a:r>
              <a:rPr lang="en-CA" sz="1400" dirty="0">
                <a:solidFill>
                  <a:schemeClr val="bg1"/>
                </a:solidFill>
              </a:rPr>
              <a:t>$1.155M with concrete connections (see Option 3)</a:t>
            </a:r>
          </a:p>
          <a:p>
            <a:pPr lvl="1">
              <a:lnSpc>
                <a:spcPct val="100000"/>
              </a:lnSpc>
            </a:pPr>
            <a:endParaRPr lang="en-CA" sz="1400" dirty="0">
              <a:solidFill>
                <a:schemeClr val="bg1"/>
              </a:solidFill>
            </a:endParaRPr>
          </a:p>
        </p:txBody>
      </p:sp>
      <p:pic>
        <p:nvPicPr>
          <p:cNvPr id="15" name="Picture 14" descr="An example photo of an elevated wood boardwalk with railings on both sides.  The railings have wood posts with wire mesh panels with an opening with stairs facing a lake/beach area.">
            <a:extLst>
              <a:ext uri="{FF2B5EF4-FFF2-40B4-BE49-F238E27FC236}">
                <a16:creationId xmlns:a16="http://schemas.microsoft.com/office/drawing/2014/main" id="{1212F1CD-4A6A-12E2-6B44-973DB63F6023}"/>
              </a:ext>
            </a:extLst>
          </p:cNvPr>
          <p:cNvPicPr>
            <a:picLocks noChangeAspect="1"/>
          </p:cNvPicPr>
          <p:nvPr/>
        </p:nvPicPr>
        <p:blipFill>
          <a:blip r:embed="rId3"/>
          <a:stretch>
            <a:fillRect/>
          </a:stretch>
        </p:blipFill>
        <p:spPr>
          <a:xfrm>
            <a:off x="4856808" y="2987925"/>
            <a:ext cx="2939059" cy="1962649"/>
          </a:xfrm>
          <a:prstGeom prst="rect">
            <a:avLst/>
          </a:prstGeom>
        </p:spPr>
      </p:pic>
      <p:pic>
        <p:nvPicPr>
          <p:cNvPr id="17" name="Picture 16" descr="An example photo of an elevated wood boardwalk with railings on both sides.  The railings have wood posts with wire mesh panels.">
            <a:extLst>
              <a:ext uri="{FF2B5EF4-FFF2-40B4-BE49-F238E27FC236}">
                <a16:creationId xmlns:a16="http://schemas.microsoft.com/office/drawing/2014/main" id="{A84B85DF-2F75-3EA7-421A-4DA3F11C9521}"/>
              </a:ext>
            </a:extLst>
          </p:cNvPr>
          <p:cNvPicPr>
            <a:picLocks noChangeAspect="1"/>
          </p:cNvPicPr>
          <p:nvPr/>
        </p:nvPicPr>
        <p:blipFill>
          <a:blip r:embed="rId4"/>
          <a:stretch>
            <a:fillRect/>
          </a:stretch>
        </p:blipFill>
        <p:spPr>
          <a:xfrm>
            <a:off x="4860032" y="882812"/>
            <a:ext cx="2939059" cy="1962967"/>
          </a:xfrm>
          <a:prstGeom prst="rect">
            <a:avLst/>
          </a:prstGeom>
        </p:spPr>
      </p:pic>
      <p:sp>
        <p:nvSpPr>
          <p:cNvPr id="3" name="Oval 2">
            <a:extLst>
              <a:ext uri="{FF2B5EF4-FFF2-40B4-BE49-F238E27FC236}">
                <a16:creationId xmlns:a16="http://schemas.microsoft.com/office/drawing/2014/main" id="{EA1DD36C-5A73-0FC7-3DD7-951EC31051BD}"/>
              </a:ext>
              <a:ext uri="{C183D7F6-B498-43B3-948B-1728B52AA6E4}">
                <adec:decorative xmlns:adec="http://schemas.microsoft.com/office/drawing/2017/decorative" val="1"/>
              </a:ext>
            </a:extLst>
          </p:cNvPr>
          <p:cNvSpPr/>
          <p:nvPr/>
        </p:nvSpPr>
        <p:spPr>
          <a:xfrm>
            <a:off x="3747727" y="3507854"/>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2</a:t>
            </a:r>
          </a:p>
        </p:txBody>
      </p:sp>
      <p:sp>
        <p:nvSpPr>
          <p:cNvPr id="7" name="Oval 6">
            <a:extLst>
              <a:ext uri="{FF2B5EF4-FFF2-40B4-BE49-F238E27FC236}">
                <a16:creationId xmlns:a16="http://schemas.microsoft.com/office/drawing/2014/main" id="{7C6AB0CC-F26E-D41B-EB7B-6AC7D0C0AE55}"/>
              </a:ext>
              <a:ext uri="{C183D7F6-B498-43B3-948B-1728B52AA6E4}">
                <adec:decorative xmlns:adec="http://schemas.microsoft.com/office/drawing/2017/decorative" val="1"/>
              </a:ext>
            </a:extLst>
          </p:cNvPr>
          <p:cNvSpPr/>
          <p:nvPr/>
        </p:nvSpPr>
        <p:spPr>
          <a:xfrm>
            <a:off x="3744698" y="4227934"/>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3</a:t>
            </a:r>
          </a:p>
        </p:txBody>
      </p:sp>
      <p:sp>
        <p:nvSpPr>
          <p:cNvPr id="8" name="Oval 7">
            <a:extLst>
              <a:ext uri="{FF2B5EF4-FFF2-40B4-BE49-F238E27FC236}">
                <a16:creationId xmlns:a16="http://schemas.microsoft.com/office/drawing/2014/main" id="{862588E9-881E-1237-B8FC-B64B548B05D2}"/>
              </a:ext>
              <a:ext uri="{C183D7F6-B498-43B3-948B-1728B52AA6E4}">
                <adec:decorative xmlns:adec="http://schemas.microsoft.com/office/drawing/2017/decorative" val="1"/>
              </a:ext>
            </a:extLst>
          </p:cNvPr>
          <p:cNvSpPr/>
          <p:nvPr/>
        </p:nvSpPr>
        <p:spPr>
          <a:xfrm>
            <a:off x="1259632" y="275500"/>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2</a:t>
            </a:r>
          </a:p>
        </p:txBody>
      </p:sp>
      <p:sp>
        <p:nvSpPr>
          <p:cNvPr id="9" name="Oval 8">
            <a:extLst>
              <a:ext uri="{FF2B5EF4-FFF2-40B4-BE49-F238E27FC236}">
                <a16:creationId xmlns:a16="http://schemas.microsoft.com/office/drawing/2014/main" id="{EDE2BF82-1DCD-524B-E345-3734B3C95B91}"/>
              </a:ext>
              <a:ext uri="{C183D7F6-B498-43B3-948B-1728B52AA6E4}">
                <adec:decorative xmlns:adec="http://schemas.microsoft.com/office/drawing/2017/decorative" val="1"/>
              </a:ext>
            </a:extLst>
          </p:cNvPr>
          <p:cNvSpPr/>
          <p:nvPr/>
        </p:nvSpPr>
        <p:spPr>
          <a:xfrm>
            <a:off x="2246960" y="251170"/>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3</a:t>
            </a:r>
          </a:p>
        </p:txBody>
      </p:sp>
    </p:spTree>
    <p:extLst>
      <p:ext uri="{BB962C8B-B14F-4D97-AF65-F5344CB8AC3E}">
        <p14:creationId xmlns:p14="http://schemas.microsoft.com/office/powerpoint/2010/main" val="4246037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804" y="240316"/>
            <a:ext cx="9180759" cy="368884"/>
          </a:xfrm>
        </p:spPr>
        <p:txBody>
          <a:bodyPr/>
          <a:lstStyle/>
          <a:p>
            <a:r>
              <a:rPr lang="en-CA" dirty="0"/>
              <a:t>Options      and      for West Portion of Boardwalk</a:t>
            </a:r>
          </a:p>
        </p:txBody>
      </p:sp>
      <p:sp>
        <p:nvSpPr>
          <p:cNvPr id="4" name="Footer Placeholder 3"/>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14</a:t>
            </a:fld>
            <a:endParaRPr lang="en-CA" dirty="0"/>
          </a:p>
        </p:txBody>
      </p:sp>
      <p:sp>
        <p:nvSpPr>
          <p:cNvPr id="6" name="Text Placeholder 2">
            <a:extLst>
              <a:ext uri="{FF2B5EF4-FFF2-40B4-BE49-F238E27FC236}">
                <a16:creationId xmlns:a16="http://schemas.microsoft.com/office/drawing/2014/main" id="{38CEE2F8-ED6F-9B3D-710F-50714FBFA333}"/>
              </a:ext>
            </a:extLst>
          </p:cNvPr>
          <p:cNvSpPr txBox="1">
            <a:spLocks/>
          </p:cNvSpPr>
          <p:nvPr/>
        </p:nvSpPr>
        <p:spPr>
          <a:xfrm>
            <a:off x="213804" y="745489"/>
            <a:ext cx="3710124" cy="3500958"/>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nSpc>
                <a:spcPct val="100000"/>
              </a:lnSpc>
            </a:pPr>
            <a:r>
              <a:rPr lang="en-CA" sz="1600" dirty="0"/>
              <a:t>Elevated composite decking material boardwalk on helical piles</a:t>
            </a:r>
          </a:p>
          <a:p>
            <a:pPr>
              <a:lnSpc>
                <a:spcPct val="100000"/>
              </a:lnSpc>
            </a:pPr>
            <a:r>
              <a:rPr lang="en-CA" sz="1600" dirty="0"/>
              <a:t>Widened from 3m to 4m, with metal railings</a:t>
            </a:r>
          </a:p>
          <a:p>
            <a:pPr>
              <a:lnSpc>
                <a:spcPct val="100000"/>
              </a:lnSpc>
            </a:pPr>
            <a:r>
              <a:rPr lang="en-CA" sz="1600" dirty="0"/>
              <a:t>Long service life</a:t>
            </a:r>
          </a:p>
          <a:p>
            <a:pPr>
              <a:lnSpc>
                <a:spcPct val="100000"/>
              </a:lnSpc>
            </a:pPr>
            <a:r>
              <a:rPr lang="en-CA" sz="1600" dirty="0"/>
              <a:t>Focuses beach access points to minimize foot traffic impact to beach environment</a:t>
            </a:r>
          </a:p>
          <a:p>
            <a:pPr>
              <a:lnSpc>
                <a:spcPct val="100000"/>
              </a:lnSpc>
            </a:pPr>
            <a:r>
              <a:rPr lang="en-CA" sz="1600" dirty="0"/>
              <a:t>Estimated Capital Cost:</a:t>
            </a:r>
          </a:p>
          <a:p>
            <a:pPr marL="742950" lvl="1" indent="-285750">
              <a:lnSpc>
                <a:spcPct val="100000"/>
              </a:lnSpc>
              <a:buFont typeface="Arial" panose="020B0604020202020204" pitchFamily="34" charset="0"/>
              <a:buChar char="•"/>
            </a:pPr>
            <a:r>
              <a:rPr lang="en-CA" sz="1400" dirty="0">
                <a:solidFill>
                  <a:schemeClr val="bg1"/>
                </a:solidFill>
              </a:rPr>
              <a:t>$1.170M with asphalt connections (See Option 4)</a:t>
            </a:r>
          </a:p>
          <a:p>
            <a:pPr marL="742950" lvl="1" indent="-285750">
              <a:lnSpc>
                <a:spcPct val="100000"/>
              </a:lnSpc>
              <a:buFont typeface="Arial" panose="020B0604020202020204" pitchFamily="34" charset="0"/>
              <a:buChar char="•"/>
            </a:pPr>
            <a:r>
              <a:rPr lang="en-CA" sz="1400" dirty="0">
                <a:solidFill>
                  <a:schemeClr val="bg1"/>
                </a:solidFill>
              </a:rPr>
              <a:t>$1.315M with concrete connections (See Option 5)</a:t>
            </a:r>
          </a:p>
        </p:txBody>
      </p:sp>
      <p:pic>
        <p:nvPicPr>
          <p:cNvPr id="7" name="Picture 6" descr="An example photo of an boardwalk with composite lumber decking and a steel railing system.">
            <a:extLst>
              <a:ext uri="{FF2B5EF4-FFF2-40B4-BE49-F238E27FC236}">
                <a16:creationId xmlns:a16="http://schemas.microsoft.com/office/drawing/2014/main" id="{FE36C25F-5540-FA1E-ACFE-81BCE417BFA2}"/>
              </a:ext>
            </a:extLst>
          </p:cNvPr>
          <p:cNvPicPr>
            <a:picLocks noChangeAspect="1"/>
          </p:cNvPicPr>
          <p:nvPr/>
        </p:nvPicPr>
        <p:blipFill rotWithShape="1">
          <a:blip r:embed="rId3"/>
          <a:srcRect b="21235"/>
          <a:stretch/>
        </p:blipFill>
        <p:spPr>
          <a:xfrm>
            <a:off x="5220074" y="870787"/>
            <a:ext cx="1862578" cy="2042285"/>
          </a:xfrm>
          <a:prstGeom prst="rect">
            <a:avLst/>
          </a:prstGeom>
        </p:spPr>
      </p:pic>
      <p:pic>
        <p:nvPicPr>
          <p:cNvPr id="9" name="Picture 8" descr="An example photo of an boardwalk with composite lumber decking and a steel railing system with vertical pickets.">
            <a:extLst>
              <a:ext uri="{FF2B5EF4-FFF2-40B4-BE49-F238E27FC236}">
                <a16:creationId xmlns:a16="http://schemas.microsoft.com/office/drawing/2014/main" id="{1BF91A42-2704-19FF-5597-F9564E69F539}"/>
              </a:ext>
            </a:extLst>
          </p:cNvPr>
          <p:cNvPicPr>
            <a:picLocks noChangeAspect="1"/>
          </p:cNvPicPr>
          <p:nvPr/>
        </p:nvPicPr>
        <p:blipFill>
          <a:blip r:embed="rId4"/>
          <a:stretch>
            <a:fillRect/>
          </a:stretch>
        </p:blipFill>
        <p:spPr>
          <a:xfrm>
            <a:off x="5178787" y="3089042"/>
            <a:ext cx="1938366" cy="1767491"/>
          </a:xfrm>
          <a:prstGeom prst="rect">
            <a:avLst/>
          </a:prstGeom>
        </p:spPr>
      </p:pic>
      <p:sp>
        <p:nvSpPr>
          <p:cNvPr id="3" name="Oval 2" descr="Stylized #4 in a circle.">
            <a:extLst>
              <a:ext uri="{FF2B5EF4-FFF2-40B4-BE49-F238E27FC236}">
                <a16:creationId xmlns:a16="http://schemas.microsoft.com/office/drawing/2014/main" id="{44B4CC9F-A030-6B6A-179B-44FC75047750}"/>
              </a:ext>
            </a:extLst>
          </p:cNvPr>
          <p:cNvSpPr/>
          <p:nvPr/>
        </p:nvSpPr>
        <p:spPr>
          <a:xfrm>
            <a:off x="3874780" y="3363838"/>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4</a:t>
            </a:r>
          </a:p>
        </p:txBody>
      </p:sp>
      <p:sp>
        <p:nvSpPr>
          <p:cNvPr id="8" name="Oval 7" descr="Stylized #5 in a circle.">
            <a:extLst>
              <a:ext uri="{FF2B5EF4-FFF2-40B4-BE49-F238E27FC236}">
                <a16:creationId xmlns:a16="http://schemas.microsoft.com/office/drawing/2014/main" id="{FD6035AF-CED6-B87A-1FBA-77F12204AA22}"/>
              </a:ext>
            </a:extLst>
          </p:cNvPr>
          <p:cNvSpPr/>
          <p:nvPr/>
        </p:nvSpPr>
        <p:spPr>
          <a:xfrm>
            <a:off x="3874780" y="3930165"/>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5</a:t>
            </a:r>
          </a:p>
        </p:txBody>
      </p:sp>
      <p:sp>
        <p:nvSpPr>
          <p:cNvPr id="10" name="Oval 9" descr="Stylized #4 in a circle.">
            <a:extLst>
              <a:ext uri="{FF2B5EF4-FFF2-40B4-BE49-F238E27FC236}">
                <a16:creationId xmlns:a16="http://schemas.microsoft.com/office/drawing/2014/main" id="{82A69F6D-DAF7-21F8-A334-3FF560B9D954}"/>
              </a:ext>
            </a:extLst>
          </p:cNvPr>
          <p:cNvSpPr/>
          <p:nvPr/>
        </p:nvSpPr>
        <p:spPr>
          <a:xfrm>
            <a:off x="1323839" y="199934"/>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4</a:t>
            </a:r>
          </a:p>
        </p:txBody>
      </p:sp>
      <p:sp>
        <p:nvSpPr>
          <p:cNvPr id="11" name="Oval 10" descr="Stylized #5 in a circle.">
            <a:extLst>
              <a:ext uri="{FF2B5EF4-FFF2-40B4-BE49-F238E27FC236}">
                <a16:creationId xmlns:a16="http://schemas.microsoft.com/office/drawing/2014/main" id="{FA4FBCAE-A508-71AF-1760-801024A7E0A1}"/>
              </a:ext>
            </a:extLst>
          </p:cNvPr>
          <p:cNvSpPr/>
          <p:nvPr/>
        </p:nvSpPr>
        <p:spPr>
          <a:xfrm>
            <a:off x="2267744" y="199934"/>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5</a:t>
            </a:r>
          </a:p>
        </p:txBody>
      </p:sp>
    </p:spTree>
    <p:extLst>
      <p:ext uri="{BB962C8B-B14F-4D97-AF65-F5344CB8AC3E}">
        <p14:creationId xmlns:p14="http://schemas.microsoft.com/office/powerpoint/2010/main" val="93838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8205341" cy="775149"/>
          </a:xfrm>
        </p:spPr>
        <p:txBody>
          <a:bodyPr/>
          <a:lstStyle/>
          <a:p>
            <a:r>
              <a:rPr lang="en-CA" dirty="0"/>
              <a:t>Option       and       for East Portion of Boardwalk</a:t>
            </a:r>
            <a:br>
              <a:rPr lang="en-CA" dirty="0"/>
            </a:br>
            <a:endParaRPr lang="en-CA"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15</a:t>
            </a:fld>
            <a:endParaRPr lang="en-CA" dirty="0"/>
          </a:p>
        </p:txBody>
      </p:sp>
      <p:sp>
        <p:nvSpPr>
          <p:cNvPr id="6" name="Text Placeholder 2">
            <a:extLst>
              <a:ext uri="{FF2B5EF4-FFF2-40B4-BE49-F238E27FC236}">
                <a16:creationId xmlns:a16="http://schemas.microsoft.com/office/drawing/2014/main" id="{38CEE2F8-ED6F-9B3D-710F-50714FBFA333}"/>
              </a:ext>
            </a:extLst>
          </p:cNvPr>
          <p:cNvSpPr txBox="1">
            <a:spLocks/>
          </p:cNvSpPr>
          <p:nvPr/>
        </p:nvSpPr>
        <p:spPr>
          <a:xfrm>
            <a:off x="468313" y="1182365"/>
            <a:ext cx="7863351" cy="246221"/>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nSpc>
                <a:spcPct val="100000"/>
              </a:lnSpc>
            </a:pPr>
            <a:r>
              <a:rPr lang="en-CA" sz="1600" dirty="0"/>
              <a:t>The at-grade portions of the walkway constructed using asphalt</a:t>
            </a:r>
          </a:p>
        </p:txBody>
      </p:sp>
      <p:sp>
        <p:nvSpPr>
          <p:cNvPr id="8" name="TextBox 7">
            <a:extLst>
              <a:ext uri="{FF2B5EF4-FFF2-40B4-BE49-F238E27FC236}">
                <a16:creationId xmlns:a16="http://schemas.microsoft.com/office/drawing/2014/main" id="{06DEADB6-C3C7-A0FA-0C4F-D57EFDAE266D}"/>
              </a:ext>
            </a:extLst>
          </p:cNvPr>
          <p:cNvSpPr txBox="1"/>
          <p:nvPr/>
        </p:nvSpPr>
        <p:spPr>
          <a:xfrm>
            <a:off x="482484" y="4210202"/>
            <a:ext cx="3312368" cy="646331"/>
          </a:xfrm>
          <a:prstGeom prst="rect">
            <a:avLst/>
          </a:prstGeom>
          <a:noFill/>
        </p:spPr>
        <p:txBody>
          <a:bodyPr wrap="square">
            <a:spAutoFit/>
          </a:bodyPr>
          <a:lstStyle>
            <a:defPPr>
              <a:defRPr lang="en-US"/>
            </a:defPPr>
            <a:lvl1pPr>
              <a:defRPr kumimoji="0" sz="1100" b="0" i="0" u="none" strike="noStrike" cap="none" spc="0" normalizeH="0" baseline="0">
                <a:ln>
                  <a:noFill/>
                </a:ln>
                <a:solidFill>
                  <a:schemeClr val="bg1"/>
                </a:solidFill>
                <a:effectLst/>
                <a:uLnTx/>
                <a:uFillTx/>
                <a:latin typeface="+mj-lt"/>
              </a:defRPr>
            </a:lvl1pPr>
          </a:lstStyle>
          <a:p>
            <a:r>
              <a:rPr lang="en-US" dirty="0"/>
              <a:t>Example of an asphalt pathway with a mowed strip</a:t>
            </a:r>
          </a:p>
        </p:txBody>
      </p:sp>
      <p:sp>
        <p:nvSpPr>
          <p:cNvPr id="11" name="TextBox 10">
            <a:extLst>
              <a:ext uri="{FF2B5EF4-FFF2-40B4-BE49-F238E27FC236}">
                <a16:creationId xmlns:a16="http://schemas.microsoft.com/office/drawing/2014/main" id="{2AD6D068-7E42-94F0-6EAA-73EE58F98B22}"/>
              </a:ext>
            </a:extLst>
          </p:cNvPr>
          <p:cNvSpPr txBox="1"/>
          <p:nvPr/>
        </p:nvSpPr>
        <p:spPr>
          <a:xfrm>
            <a:off x="4245796" y="4250223"/>
            <a:ext cx="3312368" cy="430887"/>
          </a:xfrm>
          <a:prstGeom prst="rect">
            <a:avLst/>
          </a:prstGeom>
          <a:noFill/>
        </p:spPr>
        <p:txBody>
          <a:bodyPr wrap="square">
            <a:spAutoFit/>
          </a:bodyPr>
          <a:lstStyle/>
          <a:p>
            <a:r>
              <a:rPr kumimoji="0" lang="en-CA" sz="1100" b="0" i="0" u="none" strike="noStrike" kern="1200" cap="none" spc="0" normalizeH="0" baseline="0" noProof="0" dirty="0">
                <a:ln>
                  <a:noFill/>
                </a:ln>
                <a:solidFill>
                  <a:schemeClr val="bg1"/>
                </a:solidFill>
                <a:effectLst/>
                <a:uLnTx/>
                <a:uFillTx/>
                <a:latin typeface="+mj-lt"/>
                <a:ea typeface="+mn-ea"/>
                <a:cs typeface="+mn-cs"/>
              </a:rPr>
              <a:t>Example of an asphalt pathway with naturalized edge</a:t>
            </a:r>
            <a:endParaRPr lang="en-US" dirty="0">
              <a:solidFill>
                <a:schemeClr val="bg1"/>
              </a:solidFill>
              <a:latin typeface="+mj-lt"/>
            </a:endParaRPr>
          </a:p>
        </p:txBody>
      </p:sp>
      <p:pic>
        <p:nvPicPr>
          <p:cNvPr id="9" name="Picture 8" descr="An example photo of an asphalt multi-use pathway with a bench and waste receptacle.  There is tall grass vegetation adjacent to the pathway with a narrow mowed strip along the edge of the pathway.">
            <a:extLst>
              <a:ext uri="{FF2B5EF4-FFF2-40B4-BE49-F238E27FC236}">
                <a16:creationId xmlns:a16="http://schemas.microsoft.com/office/drawing/2014/main" id="{0ACBAB32-E67D-5F63-F338-A309A6CD8F98}"/>
              </a:ext>
            </a:extLst>
          </p:cNvPr>
          <p:cNvPicPr>
            <a:picLocks noChangeAspect="1"/>
          </p:cNvPicPr>
          <p:nvPr/>
        </p:nvPicPr>
        <p:blipFill>
          <a:blip r:embed="rId3"/>
          <a:stretch>
            <a:fillRect/>
          </a:stretch>
        </p:blipFill>
        <p:spPr>
          <a:xfrm>
            <a:off x="495609" y="1610061"/>
            <a:ext cx="3358136" cy="2480037"/>
          </a:xfrm>
          <a:prstGeom prst="rect">
            <a:avLst/>
          </a:prstGeom>
        </p:spPr>
      </p:pic>
      <p:pic>
        <p:nvPicPr>
          <p:cNvPr id="13" name="Picture 12" descr="An example photo of an asphalt multi-use pathway in a natural grassland area with some shrubs.  There is tall grass vegetation adjacent to the pathway, which is not mowed.">
            <a:extLst>
              <a:ext uri="{FF2B5EF4-FFF2-40B4-BE49-F238E27FC236}">
                <a16:creationId xmlns:a16="http://schemas.microsoft.com/office/drawing/2014/main" id="{46D6BBA5-F11C-71CB-6129-FE594163EC52}"/>
              </a:ext>
            </a:extLst>
          </p:cNvPr>
          <p:cNvPicPr>
            <a:picLocks noChangeAspect="1"/>
          </p:cNvPicPr>
          <p:nvPr/>
        </p:nvPicPr>
        <p:blipFill>
          <a:blip r:embed="rId4"/>
          <a:stretch>
            <a:fillRect/>
          </a:stretch>
        </p:blipFill>
        <p:spPr>
          <a:xfrm>
            <a:off x="4245796" y="1589955"/>
            <a:ext cx="3797523" cy="2502138"/>
          </a:xfrm>
          <a:prstGeom prst="rect">
            <a:avLst/>
          </a:prstGeom>
        </p:spPr>
      </p:pic>
      <p:sp>
        <p:nvSpPr>
          <p:cNvPr id="3" name="Oval 2">
            <a:extLst>
              <a:ext uri="{FF2B5EF4-FFF2-40B4-BE49-F238E27FC236}">
                <a16:creationId xmlns:a16="http://schemas.microsoft.com/office/drawing/2014/main" id="{90E830C5-11AD-D434-F4E7-630C3EABA98E}"/>
              </a:ext>
              <a:ext uri="{C183D7F6-B498-43B3-948B-1728B52AA6E4}">
                <adec:decorative xmlns:adec="http://schemas.microsoft.com/office/drawing/2017/decorative" val="1"/>
              </a:ext>
            </a:extLst>
          </p:cNvPr>
          <p:cNvSpPr/>
          <p:nvPr/>
        </p:nvSpPr>
        <p:spPr>
          <a:xfrm>
            <a:off x="1475656" y="259088"/>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2</a:t>
            </a:r>
          </a:p>
        </p:txBody>
      </p:sp>
      <p:sp>
        <p:nvSpPr>
          <p:cNvPr id="7" name="Oval 6" descr="Stylized #4 in a circle.">
            <a:extLst>
              <a:ext uri="{FF2B5EF4-FFF2-40B4-BE49-F238E27FC236}">
                <a16:creationId xmlns:a16="http://schemas.microsoft.com/office/drawing/2014/main" id="{B66BCF31-6F97-9566-88A5-67CB7771D2E3}"/>
              </a:ext>
            </a:extLst>
          </p:cNvPr>
          <p:cNvSpPr/>
          <p:nvPr/>
        </p:nvSpPr>
        <p:spPr>
          <a:xfrm>
            <a:off x="2482999" y="235910"/>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4</a:t>
            </a:r>
          </a:p>
        </p:txBody>
      </p:sp>
    </p:spTree>
    <p:extLst>
      <p:ext uri="{BB962C8B-B14F-4D97-AF65-F5344CB8AC3E}">
        <p14:creationId xmlns:p14="http://schemas.microsoft.com/office/powerpoint/2010/main" val="2180629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16</a:t>
            </a:fld>
            <a:endParaRPr lang="en-CA" dirty="0"/>
          </a:p>
        </p:txBody>
      </p:sp>
      <p:sp>
        <p:nvSpPr>
          <p:cNvPr id="6" name="Text Placeholder 2">
            <a:extLst>
              <a:ext uri="{FF2B5EF4-FFF2-40B4-BE49-F238E27FC236}">
                <a16:creationId xmlns:a16="http://schemas.microsoft.com/office/drawing/2014/main" id="{38CEE2F8-ED6F-9B3D-710F-50714FBFA333}"/>
              </a:ext>
            </a:extLst>
          </p:cNvPr>
          <p:cNvSpPr txBox="1">
            <a:spLocks/>
          </p:cNvSpPr>
          <p:nvPr/>
        </p:nvSpPr>
        <p:spPr>
          <a:xfrm>
            <a:off x="488737" y="1178081"/>
            <a:ext cx="7863351" cy="246221"/>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marL="0" indent="0">
              <a:lnSpc>
                <a:spcPct val="100000"/>
              </a:lnSpc>
              <a:buNone/>
            </a:pPr>
            <a:r>
              <a:rPr lang="en-CA" sz="1600" dirty="0"/>
              <a:t>The at-grade portions of the walkway constructed using concrete</a:t>
            </a:r>
          </a:p>
        </p:txBody>
      </p:sp>
      <p:sp>
        <p:nvSpPr>
          <p:cNvPr id="8" name="TextBox 7">
            <a:extLst>
              <a:ext uri="{FF2B5EF4-FFF2-40B4-BE49-F238E27FC236}">
                <a16:creationId xmlns:a16="http://schemas.microsoft.com/office/drawing/2014/main" id="{06DEADB6-C3C7-A0FA-0C4F-D57EFDAE266D}"/>
              </a:ext>
            </a:extLst>
          </p:cNvPr>
          <p:cNvSpPr txBox="1"/>
          <p:nvPr/>
        </p:nvSpPr>
        <p:spPr>
          <a:xfrm>
            <a:off x="479857" y="4204079"/>
            <a:ext cx="3312368" cy="439997"/>
          </a:xfrm>
          <a:prstGeom prst="rect">
            <a:avLst/>
          </a:prstGeom>
          <a:noFill/>
        </p:spPr>
        <p:txBody>
          <a:bodyPr wrap="square">
            <a:spAutoFit/>
          </a:bodyPr>
          <a:lstStyle/>
          <a:p>
            <a:r>
              <a:rPr kumimoji="0" lang="en-CA" sz="1100" b="0" i="0" u="none" strike="noStrike" kern="1200" cap="none" spc="0" normalizeH="0" baseline="0" noProof="0" dirty="0">
                <a:ln>
                  <a:noFill/>
                </a:ln>
                <a:solidFill>
                  <a:schemeClr val="bg1"/>
                </a:solidFill>
                <a:effectLst/>
                <a:uLnTx/>
                <a:uFillTx/>
                <a:latin typeface="+mj-lt"/>
                <a:ea typeface="+mn-ea"/>
                <a:cs typeface="+mn-cs"/>
              </a:rPr>
              <a:t>Concrete path transition at east end of existing wood boardwalk</a:t>
            </a:r>
            <a:endParaRPr lang="en-US" dirty="0">
              <a:solidFill>
                <a:schemeClr val="bg1"/>
              </a:solidFill>
              <a:latin typeface="+mj-lt"/>
            </a:endParaRPr>
          </a:p>
        </p:txBody>
      </p:sp>
      <p:sp>
        <p:nvSpPr>
          <p:cNvPr id="11" name="TextBox 10">
            <a:extLst>
              <a:ext uri="{FF2B5EF4-FFF2-40B4-BE49-F238E27FC236}">
                <a16:creationId xmlns:a16="http://schemas.microsoft.com/office/drawing/2014/main" id="{2AD6D068-7E42-94F0-6EAA-73EE58F98B22}"/>
              </a:ext>
            </a:extLst>
          </p:cNvPr>
          <p:cNvSpPr txBox="1"/>
          <p:nvPr/>
        </p:nvSpPr>
        <p:spPr>
          <a:xfrm>
            <a:off x="4243169" y="4204079"/>
            <a:ext cx="3312368" cy="261610"/>
          </a:xfrm>
          <a:prstGeom prst="rect">
            <a:avLst/>
          </a:prstGeom>
          <a:noFill/>
        </p:spPr>
        <p:txBody>
          <a:bodyPr wrap="square">
            <a:spAutoFit/>
          </a:bodyPr>
          <a:lstStyle/>
          <a:p>
            <a:r>
              <a:rPr kumimoji="0" lang="en-CA" sz="1100" b="0" i="0" u="none" strike="noStrike" kern="1200" cap="none" spc="0" normalizeH="0" baseline="0" noProof="0" dirty="0">
                <a:ln>
                  <a:noFill/>
                </a:ln>
                <a:solidFill>
                  <a:schemeClr val="bg1"/>
                </a:solidFill>
                <a:effectLst/>
                <a:uLnTx/>
                <a:uFillTx/>
                <a:latin typeface="+mj-lt"/>
                <a:ea typeface="+mn-ea"/>
                <a:cs typeface="+mn-cs"/>
              </a:rPr>
              <a:t>Example of concrete path along beach area</a:t>
            </a:r>
            <a:endParaRPr lang="en-US" dirty="0">
              <a:solidFill>
                <a:schemeClr val="bg1"/>
              </a:solidFill>
              <a:latin typeface="+mj-lt"/>
            </a:endParaRPr>
          </a:p>
        </p:txBody>
      </p:sp>
      <p:pic>
        <p:nvPicPr>
          <p:cNvPr id="7" name="00358BF6-1A9A-4760-AE10-038507ECC252" descr="An example photo of the existing concrete transition connecting to the existing wood boardwalk near Hibernia Street.">
            <a:extLst>
              <a:ext uri="{FF2B5EF4-FFF2-40B4-BE49-F238E27FC236}">
                <a16:creationId xmlns:a16="http://schemas.microsoft.com/office/drawing/2014/main" id="{3837AB1E-2DE8-53A3-85B4-706122A211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860" y="1739636"/>
            <a:ext cx="3207825" cy="240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n example photo of concrete pathway in a beach area with adjacent vegetation.">
            <a:extLst>
              <a:ext uri="{FF2B5EF4-FFF2-40B4-BE49-F238E27FC236}">
                <a16:creationId xmlns:a16="http://schemas.microsoft.com/office/drawing/2014/main" id="{A47543E6-7F4A-8962-AF7D-3ED63C248192}"/>
              </a:ext>
            </a:extLst>
          </p:cNvPr>
          <p:cNvPicPr>
            <a:picLocks noChangeAspect="1"/>
          </p:cNvPicPr>
          <p:nvPr/>
        </p:nvPicPr>
        <p:blipFill rotWithShape="1">
          <a:blip r:embed="rId3"/>
          <a:srcRect r="15099"/>
          <a:stretch/>
        </p:blipFill>
        <p:spPr>
          <a:xfrm>
            <a:off x="4337300" y="1739637"/>
            <a:ext cx="4145182" cy="2405868"/>
          </a:xfrm>
          <a:prstGeom prst="rect">
            <a:avLst/>
          </a:prstGeom>
        </p:spPr>
      </p:pic>
      <p:sp>
        <p:nvSpPr>
          <p:cNvPr id="10" name="Title 1">
            <a:extLst>
              <a:ext uri="{FF2B5EF4-FFF2-40B4-BE49-F238E27FC236}">
                <a16:creationId xmlns:a16="http://schemas.microsoft.com/office/drawing/2014/main" id="{C1E97F1D-E4FF-85C1-2DC7-09B19370D8A2}"/>
              </a:ext>
            </a:extLst>
          </p:cNvPr>
          <p:cNvSpPr txBox="1">
            <a:spLocks/>
          </p:cNvSpPr>
          <p:nvPr/>
        </p:nvSpPr>
        <p:spPr>
          <a:xfrm>
            <a:off x="520209" y="462932"/>
            <a:ext cx="8205341" cy="775149"/>
          </a:xfrm>
          <a:prstGeom prst="rect">
            <a:avLst/>
          </a:prstGeom>
        </p:spPr>
        <p:txBody>
          <a:bodyPr vert="horz" wrap="square" lIns="0" tIns="0" rIns="0" bIns="0" rtlCol="0" anchor="t" anchorCtr="0">
            <a:spAutoFit/>
          </a:bodyPr>
          <a:lstStyle>
            <a:lvl1pPr algn="l" defTabSz="914400" rtl="0" eaLnBrk="1" latinLnBrk="0" hangingPunct="1">
              <a:lnSpc>
                <a:spcPct val="120000"/>
              </a:lnSpc>
              <a:spcBef>
                <a:spcPct val="0"/>
              </a:spcBef>
              <a:buNone/>
              <a:defRPr sz="2200" b="1" kern="1200" cap="none">
                <a:solidFill>
                  <a:schemeClr val="bg1"/>
                </a:solidFill>
                <a:latin typeface="+mj-lt"/>
                <a:ea typeface="+mj-ea"/>
                <a:cs typeface="+mj-cs"/>
              </a:defRPr>
            </a:lvl1pPr>
          </a:lstStyle>
          <a:p>
            <a:r>
              <a:rPr lang="en-CA" dirty="0"/>
              <a:t>Option       and       for East Portion of Boardwalk</a:t>
            </a:r>
            <a:br>
              <a:rPr lang="en-CA" dirty="0"/>
            </a:br>
            <a:endParaRPr lang="en-CA" dirty="0"/>
          </a:p>
        </p:txBody>
      </p:sp>
      <p:sp>
        <p:nvSpPr>
          <p:cNvPr id="14" name="Oval 13">
            <a:extLst>
              <a:ext uri="{FF2B5EF4-FFF2-40B4-BE49-F238E27FC236}">
                <a16:creationId xmlns:a16="http://schemas.microsoft.com/office/drawing/2014/main" id="{A53217B9-DC3B-457C-9FE5-D0B573536704}"/>
              </a:ext>
              <a:ext uri="{C183D7F6-B498-43B3-948B-1728B52AA6E4}">
                <adec:decorative xmlns:adec="http://schemas.microsoft.com/office/drawing/2017/decorative" val="1"/>
              </a:ext>
            </a:extLst>
          </p:cNvPr>
          <p:cNvSpPr/>
          <p:nvPr/>
        </p:nvSpPr>
        <p:spPr>
          <a:xfrm>
            <a:off x="1547664" y="404375"/>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3</a:t>
            </a:r>
          </a:p>
        </p:txBody>
      </p:sp>
      <p:sp>
        <p:nvSpPr>
          <p:cNvPr id="15" name="Oval 14" descr="Stylized #5 in a circle.">
            <a:extLst>
              <a:ext uri="{FF2B5EF4-FFF2-40B4-BE49-F238E27FC236}">
                <a16:creationId xmlns:a16="http://schemas.microsoft.com/office/drawing/2014/main" id="{2B86B9C7-B53C-7A72-7C34-29E48EDE9E76}"/>
              </a:ext>
            </a:extLst>
          </p:cNvPr>
          <p:cNvSpPr/>
          <p:nvPr/>
        </p:nvSpPr>
        <p:spPr>
          <a:xfrm>
            <a:off x="2546623" y="404375"/>
            <a:ext cx="360040" cy="36004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400" b="1" dirty="0"/>
              <a:t>5</a:t>
            </a:r>
          </a:p>
        </p:txBody>
      </p:sp>
    </p:spTree>
    <p:extLst>
      <p:ext uri="{BB962C8B-B14F-4D97-AF65-F5344CB8AC3E}">
        <p14:creationId xmlns:p14="http://schemas.microsoft.com/office/powerpoint/2010/main" val="1142871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368884"/>
          </a:xfrm>
        </p:spPr>
        <p:txBody>
          <a:bodyPr/>
          <a:lstStyle/>
          <a:p>
            <a:pPr marL="0" indent="0">
              <a:buNone/>
            </a:pPr>
            <a:r>
              <a:rPr lang="en-CA" dirty="0"/>
              <a:t>Boardwalk Options – Additional Amenities:</a:t>
            </a:r>
          </a:p>
        </p:txBody>
      </p:sp>
      <p:sp>
        <p:nvSpPr>
          <p:cNvPr id="3" name="Text Placeholder 2"/>
          <p:cNvSpPr>
            <a:spLocks noGrp="1"/>
          </p:cNvSpPr>
          <p:nvPr>
            <p:ph type="body" idx="1"/>
          </p:nvPr>
        </p:nvSpPr>
        <p:spPr>
          <a:xfrm>
            <a:off x="470347" y="851586"/>
            <a:ext cx="6405910" cy="2309543"/>
          </a:xfrm>
        </p:spPr>
        <p:txBody>
          <a:bodyPr/>
          <a:lstStyle/>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Lighting (pedestrian-scale bollards) could be included along the north side of the path, with light directed south towards the path. Lighting costs have not been included in the cost estimate. It is expected that lighting would be approximately $300,000.</a:t>
            </a:r>
          </a:p>
          <a:p>
            <a:pPr marL="285750" lvl="1" indent="-285750">
              <a:spcAft>
                <a:spcPts val="0"/>
              </a:spcAft>
              <a:buClr>
                <a:schemeClr val="accent6"/>
              </a:buClr>
              <a:buFont typeface="Arial" panose="020B0604020202020204" pitchFamily="34" charset="0"/>
              <a:buChar char="•"/>
            </a:pPr>
            <a:r>
              <a:rPr lang="en-CA" sz="1400" dirty="0">
                <a:solidFill>
                  <a:schemeClr val="bg1"/>
                </a:solidFill>
                <a:latin typeface="Calibri" panose="020F0502020204030204" pitchFamily="34" charset="0"/>
              </a:rPr>
              <a:t>Additional benches</a:t>
            </a:r>
          </a:p>
          <a:p>
            <a:pPr marL="0" lvl="1">
              <a:spcAft>
                <a:spcPts val="0"/>
              </a:spcAft>
              <a:buClr>
                <a:schemeClr val="accent6"/>
              </a:buClr>
            </a:pPr>
            <a:endParaRPr lang="en-CA" sz="1400" dirty="0">
              <a:solidFill>
                <a:schemeClr val="bg1"/>
              </a:solidFill>
              <a:latin typeface="Calibri" panose="020F0502020204030204" pitchFamily="34" charset="0"/>
            </a:endParaRPr>
          </a:p>
          <a:p>
            <a:pPr marL="0" lvl="1">
              <a:spcAft>
                <a:spcPts val="0"/>
              </a:spcAft>
              <a:buClr>
                <a:schemeClr val="accent6"/>
              </a:buClr>
            </a:pPr>
            <a:r>
              <a:rPr lang="en-CA" sz="1400" dirty="0">
                <a:solidFill>
                  <a:schemeClr val="bg1"/>
                </a:solidFill>
                <a:latin typeface="Calibri" panose="020F0502020204030204" pitchFamily="34" charset="0"/>
              </a:rPr>
              <a:t>Waste receptacles will continue to be provided at the ends of the connecting streets where maintenance vehicles can easily reach them.</a:t>
            </a:r>
          </a:p>
          <a:p>
            <a:pPr marL="149225" lvl="1" indent="-149225">
              <a:spcAft>
                <a:spcPts val="600"/>
              </a:spcAft>
              <a:buClr>
                <a:schemeClr val="accent6"/>
              </a:buClr>
              <a:buFont typeface="Arial" panose="020B0604020202020204" pitchFamily="34" charset="0"/>
              <a:buChar char="•"/>
            </a:pPr>
            <a:endParaRPr lang="en-CA" sz="1400" dirty="0">
              <a:solidFill>
                <a:schemeClr val="bg1"/>
              </a:solidFill>
              <a:latin typeface="Calibri" panose="020F0502020204030204" pitchFamily="34" charset="0"/>
              <a:cs typeface="Calibri" panose="020F0502020204030204"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17</a:t>
            </a:fld>
            <a:endParaRPr lang="en-CA" dirty="0"/>
          </a:p>
        </p:txBody>
      </p:sp>
      <p:pic>
        <p:nvPicPr>
          <p:cNvPr id="6" name="Picture 5" descr="An example of white bollard light approximately 1.0m in height.">
            <a:extLst>
              <a:ext uri="{FF2B5EF4-FFF2-40B4-BE49-F238E27FC236}">
                <a16:creationId xmlns:a16="http://schemas.microsoft.com/office/drawing/2014/main" id="{6345343D-1079-DA0A-D5C6-C2DDF9D02D2E}"/>
              </a:ext>
            </a:extLst>
          </p:cNvPr>
          <p:cNvPicPr>
            <a:picLocks noChangeAspect="1"/>
          </p:cNvPicPr>
          <p:nvPr/>
        </p:nvPicPr>
        <p:blipFill>
          <a:blip r:embed="rId3"/>
          <a:stretch>
            <a:fillRect/>
          </a:stretch>
        </p:blipFill>
        <p:spPr>
          <a:xfrm>
            <a:off x="7062498" y="421358"/>
            <a:ext cx="1308381" cy="2294408"/>
          </a:xfrm>
          <a:prstGeom prst="rect">
            <a:avLst/>
          </a:prstGeom>
        </p:spPr>
      </p:pic>
      <p:sp>
        <p:nvSpPr>
          <p:cNvPr id="8" name="TextBox 7">
            <a:extLst>
              <a:ext uri="{FF2B5EF4-FFF2-40B4-BE49-F238E27FC236}">
                <a16:creationId xmlns:a16="http://schemas.microsoft.com/office/drawing/2014/main" id="{965DA1F2-DF53-B867-5076-E05951BB29E8}"/>
              </a:ext>
            </a:extLst>
          </p:cNvPr>
          <p:cNvSpPr txBox="1"/>
          <p:nvPr/>
        </p:nvSpPr>
        <p:spPr>
          <a:xfrm>
            <a:off x="6960501" y="2710515"/>
            <a:ext cx="1872208" cy="246221"/>
          </a:xfrm>
          <a:prstGeom prst="rect">
            <a:avLst/>
          </a:prstGeom>
          <a:noFill/>
        </p:spPr>
        <p:txBody>
          <a:bodyPr wrap="square">
            <a:spAutoFit/>
          </a:bodyPr>
          <a:lstStyle/>
          <a:p>
            <a:r>
              <a:rPr kumimoji="0" lang="en-CA" sz="1000" b="0" i="0" u="none" strike="noStrike" kern="1200" cap="none" spc="0" normalizeH="0" baseline="0" noProof="0" dirty="0">
                <a:ln>
                  <a:noFill/>
                </a:ln>
                <a:solidFill>
                  <a:schemeClr val="bg1"/>
                </a:solidFill>
                <a:effectLst/>
                <a:uLnTx/>
                <a:uFillTx/>
                <a:latin typeface="+mj-lt"/>
                <a:ea typeface="+mn-ea"/>
                <a:cs typeface="+mn-cs"/>
              </a:rPr>
              <a:t>Example of bollard light </a:t>
            </a:r>
            <a:endParaRPr lang="en-US" sz="1000" dirty="0">
              <a:solidFill>
                <a:schemeClr val="bg1"/>
              </a:solidFill>
              <a:latin typeface="+mj-lt"/>
            </a:endParaRPr>
          </a:p>
        </p:txBody>
      </p:sp>
    </p:spTree>
    <p:extLst>
      <p:ext uri="{BB962C8B-B14F-4D97-AF65-F5344CB8AC3E}">
        <p14:creationId xmlns:p14="http://schemas.microsoft.com/office/powerpoint/2010/main" val="1120983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238" y="186084"/>
            <a:ext cx="7978194" cy="775149"/>
          </a:xfrm>
        </p:spPr>
        <p:txBody>
          <a:bodyPr/>
          <a:lstStyle/>
          <a:p>
            <a:r>
              <a:rPr lang="en-CA" dirty="0"/>
              <a:t>Conceptual Design of Elevated Boardwalk in combination with at-grade Boardwalk / Path</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18</a:t>
            </a:fld>
            <a:endParaRPr lang="en-CA" dirty="0"/>
          </a:p>
        </p:txBody>
      </p:sp>
      <p:pic>
        <p:nvPicPr>
          <p:cNvPr id="6" name="Picture 5" descr="A map showing a concept for a raised boardwalk within the dynamic beach area and at grade asphalt or concrete walkway connections to Ontario, Bagot, Durham and Hibernia Streets">
            <a:extLst>
              <a:ext uri="{FF2B5EF4-FFF2-40B4-BE49-F238E27FC236}">
                <a16:creationId xmlns:a16="http://schemas.microsoft.com/office/drawing/2014/main" id="{18B05EF5-63E3-9646-E89B-A9FE4E6D1CDC}"/>
              </a:ext>
            </a:extLst>
          </p:cNvPr>
          <p:cNvPicPr>
            <a:picLocks noChangeAspect="1"/>
          </p:cNvPicPr>
          <p:nvPr/>
        </p:nvPicPr>
        <p:blipFill>
          <a:blip r:embed="rId2"/>
          <a:stretch>
            <a:fillRect/>
          </a:stretch>
        </p:blipFill>
        <p:spPr>
          <a:xfrm>
            <a:off x="89756" y="1034294"/>
            <a:ext cx="8964488" cy="3373294"/>
          </a:xfrm>
          <a:prstGeom prst="rect">
            <a:avLst/>
          </a:prstGeom>
        </p:spPr>
      </p:pic>
    </p:spTree>
    <p:extLst>
      <p:ext uri="{BB962C8B-B14F-4D97-AF65-F5344CB8AC3E}">
        <p14:creationId xmlns:p14="http://schemas.microsoft.com/office/powerpoint/2010/main" val="2563885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10" name="Title 9">
            <a:extLst>
              <a:ext uri="{FF2B5EF4-FFF2-40B4-BE49-F238E27FC236}">
                <a16:creationId xmlns:a16="http://schemas.microsoft.com/office/drawing/2014/main" id="{7841D21B-6A88-1D36-0AD6-C6ADFD46B6DD}"/>
              </a:ext>
            </a:extLst>
          </p:cNvPr>
          <p:cNvSpPr>
            <a:spLocks noGrp="1"/>
          </p:cNvSpPr>
          <p:nvPr>
            <p:ph type="title"/>
          </p:nvPr>
        </p:nvSpPr>
        <p:spPr>
          <a:xfrm>
            <a:off x="468313" y="63000"/>
            <a:ext cx="8675687" cy="368884"/>
          </a:xfrm>
        </p:spPr>
        <p:txBody>
          <a:bodyPr/>
          <a:lstStyle/>
          <a:p>
            <a:r>
              <a:rPr lang="en-CA" dirty="0"/>
              <a:t>Lifecycle Costs - Options for East Portion </a:t>
            </a:r>
            <a:r>
              <a:rPr lang="en-CA" sz="1200" dirty="0"/>
              <a:t>(Outside of Dynamic Beach Area)</a:t>
            </a:r>
          </a:p>
        </p:txBody>
      </p:sp>
      <p:sp>
        <p:nvSpPr>
          <p:cNvPr id="119" name="TextBox 118">
            <a:extLst>
              <a:ext uri="{FF2B5EF4-FFF2-40B4-BE49-F238E27FC236}">
                <a16:creationId xmlns:a16="http://schemas.microsoft.com/office/drawing/2014/main" id="{B93A2599-B2CB-CDC1-AB82-A15EFEFAC568}"/>
              </a:ext>
            </a:extLst>
          </p:cNvPr>
          <p:cNvSpPr txBox="1"/>
          <p:nvPr/>
        </p:nvSpPr>
        <p:spPr>
          <a:xfrm>
            <a:off x="4112449" y="483118"/>
            <a:ext cx="1326303" cy="400110"/>
          </a:xfrm>
          <a:prstGeom prst="rect">
            <a:avLst/>
          </a:prstGeom>
          <a:noFill/>
        </p:spPr>
        <p:txBody>
          <a:bodyPr wrap="square" rtlCol="0">
            <a:spAutoFit/>
          </a:bodyPr>
          <a:lstStyle/>
          <a:p>
            <a:r>
              <a:rPr lang="en-CA" sz="1000" dirty="0">
                <a:solidFill>
                  <a:schemeClr val="bg1"/>
                </a:solidFill>
              </a:rPr>
              <a:t>Decking &amp; Sub-structure Repairs</a:t>
            </a:r>
          </a:p>
        </p:txBody>
      </p:sp>
      <p:sp>
        <p:nvSpPr>
          <p:cNvPr id="188" name="TextBox 187">
            <a:extLst>
              <a:ext uri="{FF2B5EF4-FFF2-40B4-BE49-F238E27FC236}">
                <a16:creationId xmlns:a16="http://schemas.microsoft.com/office/drawing/2014/main" id="{96223170-5086-A240-61F7-0945CE790392}"/>
              </a:ext>
            </a:extLst>
          </p:cNvPr>
          <p:cNvSpPr txBox="1"/>
          <p:nvPr/>
        </p:nvSpPr>
        <p:spPr>
          <a:xfrm>
            <a:off x="7904808" y="2963728"/>
            <a:ext cx="1008842" cy="400110"/>
          </a:xfrm>
          <a:prstGeom prst="rect">
            <a:avLst/>
          </a:prstGeom>
          <a:noFill/>
        </p:spPr>
        <p:txBody>
          <a:bodyPr wrap="square" rtlCol="0">
            <a:spAutoFit/>
          </a:bodyPr>
          <a:lstStyle/>
          <a:p>
            <a:pPr algn="r"/>
            <a:r>
              <a:rPr lang="en-CA" sz="1000" dirty="0">
                <a:solidFill>
                  <a:schemeClr val="bg1"/>
                </a:solidFill>
              </a:rPr>
              <a:t>Full Replacement</a:t>
            </a:r>
          </a:p>
        </p:txBody>
      </p:sp>
      <p:sp>
        <p:nvSpPr>
          <p:cNvPr id="208" name="TextBox 207">
            <a:extLst>
              <a:ext uri="{FF2B5EF4-FFF2-40B4-BE49-F238E27FC236}">
                <a16:creationId xmlns:a16="http://schemas.microsoft.com/office/drawing/2014/main" id="{736F08EC-716D-F435-D998-045AFFFB558D}"/>
              </a:ext>
            </a:extLst>
          </p:cNvPr>
          <p:cNvSpPr txBox="1"/>
          <p:nvPr/>
        </p:nvSpPr>
        <p:spPr>
          <a:xfrm>
            <a:off x="7858486" y="4115856"/>
            <a:ext cx="1008842" cy="400110"/>
          </a:xfrm>
          <a:prstGeom prst="rect">
            <a:avLst/>
          </a:prstGeom>
          <a:noFill/>
        </p:spPr>
        <p:txBody>
          <a:bodyPr wrap="square" rtlCol="0">
            <a:spAutoFit/>
          </a:bodyPr>
          <a:lstStyle/>
          <a:p>
            <a:pPr algn="r"/>
            <a:r>
              <a:rPr lang="en-CA" sz="1000" dirty="0">
                <a:solidFill>
                  <a:schemeClr val="bg1"/>
                </a:solidFill>
              </a:rPr>
              <a:t>Full Replacement</a:t>
            </a:r>
          </a:p>
        </p:txBody>
      </p:sp>
      <p:grpSp>
        <p:nvGrpSpPr>
          <p:cNvPr id="17" name="Group 16" descr="An illustrative graphic showing lifecycle costs over a 75 year period for an asphalt at grade option that has a lifecyle of 40 years for before major rehabilitation and a 75 year total lifecycle.">
            <a:extLst>
              <a:ext uri="{FF2B5EF4-FFF2-40B4-BE49-F238E27FC236}">
                <a16:creationId xmlns:a16="http://schemas.microsoft.com/office/drawing/2014/main" id="{B2806A54-0C99-C894-B312-238D4873235E}"/>
              </a:ext>
            </a:extLst>
          </p:cNvPr>
          <p:cNvGrpSpPr/>
          <p:nvPr/>
        </p:nvGrpSpPr>
        <p:grpSpPr>
          <a:xfrm>
            <a:off x="179512" y="2032945"/>
            <a:ext cx="8784976" cy="1257144"/>
            <a:chOff x="179512" y="2032945"/>
            <a:chExt cx="8784976" cy="1257144"/>
          </a:xfrm>
        </p:grpSpPr>
        <p:pic>
          <p:nvPicPr>
            <p:cNvPr id="139" name="Picture 138">
              <a:extLst>
                <a:ext uri="{FF2B5EF4-FFF2-40B4-BE49-F238E27FC236}">
                  <a16:creationId xmlns:a16="http://schemas.microsoft.com/office/drawing/2014/main" id="{5398AE61-68D3-36C4-6039-60629E517044}"/>
                </a:ext>
              </a:extLst>
            </p:cNvPr>
            <p:cNvPicPr>
              <a:picLocks noChangeAspect="1"/>
            </p:cNvPicPr>
            <p:nvPr/>
          </p:nvPicPr>
          <p:blipFill>
            <a:blip r:embed="rId2"/>
            <a:stretch>
              <a:fillRect/>
            </a:stretch>
          </p:blipFill>
          <p:spPr>
            <a:xfrm>
              <a:off x="916510" y="2085840"/>
              <a:ext cx="1279226" cy="10619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2" name="Rectangle 151">
              <a:extLst>
                <a:ext uri="{FF2B5EF4-FFF2-40B4-BE49-F238E27FC236}">
                  <a16:creationId xmlns:a16="http://schemas.microsoft.com/office/drawing/2014/main" id="{3ED65AC8-46BB-CFC8-80AC-D870DDF70001}"/>
                </a:ext>
              </a:extLst>
            </p:cNvPr>
            <p:cNvSpPr/>
            <p:nvPr/>
          </p:nvSpPr>
          <p:spPr>
            <a:xfrm>
              <a:off x="1474673" y="2032945"/>
              <a:ext cx="727590" cy="280970"/>
            </a:xfrm>
            <a:prstGeom prst="rect">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$880/m</a:t>
              </a:r>
            </a:p>
          </p:txBody>
        </p:sp>
        <p:grpSp>
          <p:nvGrpSpPr>
            <p:cNvPr id="16" name="Group 15">
              <a:extLst>
                <a:ext uri="{FF2B5EF4-FFF2-40B4-BE49-F238E27FC236}">
                  <a16:creationId xmlns:a16="http://schemas.microsoft.com/office/drawing/2014/main" id="{CCEFB627-CD0F-CE30-8684-6D5487841DA3}"/>
                </a:ext>
              </a:extLst>
            </p:cNvPr>
            <p:cNvGrpSpPr/>
            <p:nvPr/>
          </p:nvGrpSpPr>
          <p:grpSpPr>
            <a:xfrm>
              <a:off x="179512" y="2067694"/>
              <a:ext cx="8784976" cy="1222395"/>
              <a:chOff x="179512" y="2067694"/>
              <a:chExt cx="8784976" cy="1222395"/>
            </a:xfrm>
          </p:grpSpPr>
          <p:sp>
            <p:nvSpPr>
              <p:cNvPr id="140" name="TextBox 139">
                <a:extLst>
                  <a:ext uri="{FF2B5EF4-FFF2-40B4-BE49-F238E27FC236}">
                    <a16:creationId xmlns:a16="http://schemas.microsoft.com/office/drawing/2014/main" id="{8AB09EBD-B6B4-006B-AC06-A3CF646DBDD8}"/>
                  </a:ext>
                </a:extLst>
              </p:cNvPr>
              <p:cNvSpPr txBox="1"/>
              <p:nvPr/>
            </p:nvSpPr>
            <p:spPr>
              <a:xfrm>
                <a:off x="215351" y="2109505"/>
                <a:ext cx="684241" cy="246221"/>
              </a:xfrm>
              <a:prstGeom prst="rect">
                <a:avLst/>
              </a:prstGeom>
              <a:noFill/>
            </p:spPr>
            <p:txBody>
              <a:bodyPr wrap="square" rtlCol="0">
                <a:spAutoFit/>
              </a:bodyPr>
              <a:lstStyle/>
              <a:p>
                <a:r>
                  <a:rPr lang="en-CA" sz="1000" b="1" dirty="0">
                    <a:solidFill>
                      <a:schemeClr val="bg1"/>
                    </a:solidFill>
                  </a:rPr>
                  <a:t>Asphalt</a:t>
                </a:r>
              </a:p>
            </p:txBody>
          </p:sp>
          <p:sp>
            <p:nvSpPr>
              <p:cNvPr id="146" name="Oval 145">
                <a:extLst>
                  <a:ext uri="{FF2B5EF4-FFF2-40B4-BE49-F238E27FC236}">
                    <a16:creationId xmlns:a16="http://schemas.microsoft.com/office/drawing/2014/main" id="{EC25FDFC-81CB-C332-466F-F22175AAA652}"/>
                  </a:ext>
                </a:extLst>
              </p:cNvPr>
              <p:cNvSpPr/>
              <p:nvPr/>
            </p:nvSpPr>
            <p:spPr>
              <a:xfrm>
                <a:off x="361477" y="2446666"/>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40</a:t>
                </a:r>
              </a:p>
            </p:txBody>
          </p:sp>
          <p:sp>
            <p:nvSpPr>
              <p:cNvPr id="147" name="TextBox 146">
                <a:extLst>
                  <a:ext uri="{FF2B5EF4-FFF2-40B4-BE49-F238E27FC236}">
                    <a16:creationId xmlns:a16="http://schemas.microsoft.com/office/drawing/2014/main" id="{CF5BCA26-FAC6-02BD-1AAF-4E2A1CFE1C53}"/>
                  </a:ext>
                </a:extLst>
              </p:cNvPr>
              <p:cNvSpPr txBox="1"/>
              <p:nvPr/>
            </p:nvSpPr>
            <p:spPr>
              <a:xfrm>
                <a:off x="179512" y="2829585"/>
                <a:ext cx="737960" cy="246221"/>
              </a:xfrm>
              <a:prstGeom prst="rect">
                <a:avLst/>
              </a:prstGeom>
              <a:noFill/>
            </p:spPr>
            <p:txBody>
              <a:bodyPr wrap="square" rtlCol="0">
                <a:spAutoFit/>
              </a:bodyPr>
              <a:lstStyle/>
              <a:p>
                <a:pPr algn="ctr"/>
                <a:r>
                  <a:rPr lang="en-CA" sz="1000" dirty="0">
                    <a:solidFill>
                      <a:schemeClr val="bg1"/>
                    </a:solidFill>
                  </a:rPr>
                  <a:t>Years</a:t>
                </a:r>
              </a:p>
            </p:txBody>
          </p:sp>
          <p:sp>
            <p:nvSpPr>
              <p:cNvPr id="181" name="Oval 180">
                <a:extLst>
                  <a:ext uri="{FF2B5EF4-FFF2-40B4-BE49-F238E27FC236}">
                    <a16:creationId xmlns:a16="http://schemas.microsoft.com/office/drawing/2014/main" id="{113F2916-00EA-1B71-559B-829EB9253077}"/>
                  </a:ext>
                </a:extLst>
              </p:cNvPr>
              <p:cNvSpPr/>
              <p:nvPr/>
            </p:nvSpPr>
            <p:spPr>
              <a:xfrm>
                <a:off x="3987419" y="2473620"/>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82" name="Oval 181">
                <a:extLst>
                  <a:ext uri="{FF2B5EF4-FFF2-40B4-BE49-F238E27FC236}">
                    <a16:creationId xmlns:a16="http://schemas.microsoft.com/office/drawing/2014/main" id="{4A1CE00C-E8D5-5E9B-4EFE-1CF876413832}"/>
                  </a:ext>
                </a:extLst>
              </p:cNvPr>
              <p:cNvSpPr/>
              <p:nvPr/>
            </p:nvSpPr>
            <p:spPr>
              <a:xfrm>
                <a:off x="5277916" y="2417300"/>
                <a:ext cx="472430" cy="47243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83" name="TextBox 182">
                <a:extLst>
                  <a:ext uri="{FF2B5EF4-FFF2-40B4-BE49-F238E27FC236}">
                    <a16:creationId xmlns:a16="http://schemas.microsoft.com/office/drawing/2014/main" id="{BB62742A-ECF5-7AB1-E945-6BD4E15D7CAB}"/>
                  </a:ext>
                </a:extLst>
              </p:cNvPr>
              <p:cNvSpPr txBox="1"/>
              <p:nvPr/>
            </p:nvSpPr>
            <p:spPr>
              <a:xfrm>
                <a:off x="3658025" y="2858728"/>
                <a:ext cx="1079391" cy="400110"/>
              </a:xfrm>
              <a:prstGeom prst="rect">
                <a:avLst/>
              </a:prstGeom>
              <a:noFill/>
            </p:spPr>
            <p:txBody>
              <a:bodyPr wrap="square" rtlCol="0">
                <a:spAutoFit/>
              </a:bodyPr>
              <a:lstStyle/>
              <a:p>
                <a:pPr algn="ctr"/>
                <a:r>
                  <a:rPr lang="en-CA" sz="1000" dirty="0">
                    <a:solidFill>
                      <a:schemeClr val="bg1"/>
                    </a:solidFill>
                  </a:rPr>
                  <a:t>Replace Asphalt Surface</a:t>
                </a:r>
              </a:p>
            </p:txBody>
          </p:sp>
          <p:sp>
            <p:nvSpPr>
              <p:cNvPr id="184" name="TextBox 183">
                <a:extLst>
                  <a:ext uri="{FF2B5EF4-FFF2-40B4-BE49-F238E27FC236}">
                    <a16:creationId xmlns:a16="http://schemas.microsoft.com/office/drawing/2014/main" id="{82782376-1643-3CFA-D51D-7968AE0DEC52}"/>
                  </a:ext>
                </a:extLst>
              </p:cNvPr>
              <p:cNvSpPr txBox="1"/>
              <p:nvPr/>
            </p:nvSpPr>
            <p:spPr>
              <a:xfrm>
                <a:off x="4942943" y="2889979"/>
                <a:ext cx="1167443" cy="400110"/>
              </a:xfrm>
              <a:prstGeom prst="rect">
                <a:avLst/>
              </a:prstGeom>
              <a:noFill/>
            </p:spPr>
            <p:txBody>
              <a:bodyPr wrap="square" rtlCol="0">
                <a:spAutoFit/>
              </a:bodyPr>
              <a:lstStyle/>
              <a:p>
                <a:pPr algn="ctr"/>
                <a:r>
                  <a:rPr lang="en-CA" sz="1000" dirty="0">
                    <a:solidFill>
                      <a:schemeClr val="bg1"/>
                    </a:solidFill>
                  </a:rPr>
                  <a:t>Replace Asphalt &amp; Repair Base</a:t>
                </a:r>
              </a:p>
            </p:txBody>
          </p:sp>
          <p:sp>
            <p:nvSpPr>
              <p:cNvPr id="185" name="Oval 184">
                <a:extLst>
                  <a:ext uri="{FF2B5EF4-FFF2-40B4-BE49-F238E27FC236}">
                    <a16:creationId xmlns:a16="http://schemas.microsoft.com/office/drawing/2014/main" id="{572E5262-42E0-8BA5-E6A5-CBF6D4D40B4D}"/>
                  </a:ext>
                </a:extLst>
              </p:cNvPr>
              <p:cNvSpPr/>
              <p:nvPr/>
            </p:nvSpPr>
            <p:spPr>
              <a:xfrm>
                <a:off x="7088581" y="2473620"/>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86" name="TextBox 185">
                <a:extLst>
                  <a:ext uri="{FF2B5EF4-FFF2-40B4-BE49-F238E27FC236}">
                    <a16:creationId xmlns:a16="http://schemas.microsoft.com/office/drawing/2014/main" id="{60E34EBF-DCF1-327C-9F6D-78287C2B2509}"/>
                  </a:ext>
                </a:extLst>
              </p:cNvPr>
              <p:cNvSpPr txBox="1"/>
              <p:nvPr/>
            </p:nvSpPr>
            <p:spPr>
              <a:xfrm>
                <a:off x="6759187" y="2817971"/>
                <a:ext cx="1079391" cy="400110"/>
              </a:xfrm>
              <a:prstGeom prst="rect">
                <a:avLst/>
              </a:prstGeom>
              <a:noFill/>
            </p:spPr>
            <p:txBody>
              <a:bodyPr wrap="square" rtlCol="0">
                <a:spAutoFit/>
              </a:bodyPr>
              <a:lstStyle/>
              <a:p>
                <a:pPr algn="ctr"/>
                <a:r>
                  <a:rPr lang="en-CA" sz="1000" dirty="0">
                    <a:solidFill>
                      <a:schemeClr val="bg1"/>
                    </a:solidFill>
                  </a:rPr>
                  <a:t>Replace Asphalt Surface</a:t>
                </a:r>
              </a:p>
            </p:txBody>
          </p:sp>
          <p:sp>
            <p:nvSpPr>
              <p:cNvPr id="187" name="Oval 186">
                <a:extLst>
                  <a:ext uri="{FF2B5EF4-FFF2-40B4-BE49-F238E27FC236}">
                    <a16:creationId xmlns:a16="http://schemas.microsoft.com/office/drawing/2014/main" id="{BA81375E-6417-9A51-72AE-AFC3927DFDA6}"/>
                  </a:ext>
                </a:extLst>
              </p:cNvPr>
              <p:cNvSpPr/>
              <p:nvPr/>
            </p:nvSpPr>
            <p:spPr>
              <a:xfrm>
                <a:off x="8429303" y="2385923"/>
                <a:ext cx="535185" cy="535185"/>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89" name="Oval 188">
                <a:extLst>
                  <a:ext uri="{FF2B5EF4-FFF2-40B4-BE49-F238E27FC236}">
                    <a16:creationId xmlns:a16="http://schemas.microsoft.com/office/drawing/2014/main" id="{6421A584-7B77-6364-3128-80BED9837663}"/>
                  </a:ext>
                </a:extLst>
              </p:cNvPr>
              <p:cNvSpPr/>
              <p:nvPr/>
            </p:nvSpPr>
            <p:spPr>
              <a:xfrm>
                <a:off x="3230066" y="2545985"/>
                <a:ext cx="221802" cy="215061"/>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0" name="Oval 189">
                <a:extLst>
                  <a:ext uri="{FF2B5EF4-FFF2-40B4-BE49-F238E27FC236}">
                    <a16:creationId xmlns:a16="http://schemas.microsoft.com/office/drawing/2014/main" id="{2CD56248-88F1-0754-C0AB-0473E318CCCA}"/>
                  </a:ext>
                </a:extLst>
              </p:cNvPr>
              <p:cNvSpPr/>
              <p:nvPr/>
            </p:nvSpPr>
            <p:spPr>
              <a:xfrm>
                <a:off x="3599950" y="2545985"/>
                <a:ext cx="221802" cy="215061"/>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1" name="TextBox 190">
                <a:extLst>
                  <a:ext uri="{FF2B5EF4-FFF2-40B4-BE49-F238E27FC236}">
                    <a16:creationId xmlns:a16="http://schemas.microsoft.com/office/drawing/2014/main" id="{DF5537AA-C787-A6C1-A31B-2267793EEA74}"/>
                  </a:ext>
                </a:extLst>
              </p:cNvPr>
              <p:cNvSpPr txBox="1"/>
              <p:nvPr/>
            </p:nvSpPr>
            <p:spPr>
              <a:xfrm>
                <a:off x="2798018" y="2067694"/>
                <a:ext cx="1490698" cy="246221"/>
              </a:xfrm>
              <a:prstGeom prst="rect">
                <a:avLst/>
              </a:prstGeom>
              <a:noFill/>
            </p:spPr>
            <p:txBody>
              <a:bodyPr wrap="square" rtlCol="0">
                <a:spAutoFit/>
              </a:bodyPr>
              <a:lstStyle/>
              <a:p>
                <a:pPr algn="ctr"/>
                <a:r>
                  <a:rPr lang="en-CA" sz="1000" dirty="0">
                    <a:solidFill>
                      <a:schemeClr val="bg1"/>
                    </a:solidFill>
                  </a:rPr>
                  <a:t>Surface/Edge Patching</a:t>
                </a:r>
              </a:p>
            </p:txBody>
          </p:sp>
          <p:sp>
            <p:nvSpPr>
              <p:cNvPr id="192" name="Left Brace 191">
                <a:extLst>
                  <a:ext uri="{FF2B5EF4-FFF2-40B4-BE49-F238E27FC236}">
                    <a16:creationId xmlns:a16="http://schemas.microsoft.com/office/drawing/2014/main" id="{4C96C1F9-0C1F-DC16-1E17-61F66C761B9F}"/>
                  </a:ext>
                </a:extLst>
              </p:cNvPr>
              <p:cNvSpPr/>
              <p:nvPr/>
            </p:nvSpPr>
            <p:spPr>
              <a:xfrm rot="5400000">
                <a:off x="3446783" y="2082288"/>
                <a:ext cx="153570" cy="655770"/>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3" name="Oval 192">
                <a:extLst>
                  <a:ext uri="{FF2B5EF4-FFF2-40B4-BE49-F238E27FC236}">
                    <a16:creationId xmlns:a16="http://schemas.microsoft.com/office/drawing/2014/main" id="{D272036E-3643-7BDE-4748-493C9989BD52}"/>
                  </a:ext>
                </a:extLst>
              </p:cNvPr>
              <p:cNvSpPr/>
              <p:nvPr/>
            </p:nvSpPr>
            <p:spPr>
              <a:xfrm>
                <a:off x="2864248"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4" name="Oval 193">
                <a:extLst>
                  <a:ext uri="{FF2B5EF4-FFF2-40B4-BE49-F238E27FC236}">
                    <a16:creationId xmlns:a16="http://schemas.microsoft.com/office/drawing/2014/main" id="{23C41F92-3F3E-CBB3-A437-B649EA6ED1CA}"/>
                  </a:ext>
                </a:extLst>
              </p:cNvPr>
              <p:cNvSpPr/>
              <p:nvPr/>
            </p:nvSpPr>
            <p:spPr>
              <a:xfrm>
                <a:off x="4574010"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5" name="Oval 194">
                <a:extLst>
                  <a:ext uri="{FF2B5EF4-FFF2-40B4-BE49-F238E27FC236}">
                    <a16:creationId xmlns:a16="http://schemas.microsoft.com/office/drawing/2014/main" id="{1CE4CA98-BEAA-9E26-87F3-6932F9352D1C}"/>
                  </a:ext>
                </a:extLst>
              </p:cNvPr>
              <p:cNvSpPr/>
              <p:nvPr/>
            </p:nvSpPr>
            <p:spPr>
              <a:xfrm>
                <a:off x="4943894" y="2545985"/>
                <a:ext cx="221802" cy="215061"/>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6" name="Oval 195">
                <a:extLst>
                  <a:ext uri="{FF2B5EF4-FFF2-40B4-BE49-F238E27FC236}">
                    <a16:creationId xmlns:a16="http://schemas.microsoft.com/office/drawing/2014/main" id="{848479AB-EEAF-B806-A304-02E48AD73461}"/>
                  </a:ext>
                </a:extLst>
              </p:cNvPr>
              <p:cNvSpPr/>
              <p:nvPr/>
            </p:nvSpPr>
            <p:spPr>
              <a:xfrm>
                <a:off x="6715970" y="2545985"/>
                <a:ext cx="221802" cy="215061"/>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7" name="Oval 196">
                <a:extLst>
                  <a:ext uri="{FF2B5EF4-FFF2-40B4-BE49-F238E27FC236}">
                    <a16:creationId xmlns:a16="http://schemas.microsoft.com/office/drawing/2014/main" id="{40F92304-DC5C-90CC-D0CA-DAE0695CCC11}"/>
                  </a:ext>
                </a:extLst>
              </p:cNvPr>
              <p:cNvSpPr/>
              <p:nvPr/>
            </p:nvSpPr>
            <p:spPr>
              <a:xfrm>
                <a:off x="6326410"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8" name="Oval 197">
                <a:extLst>
                  <a:ext uri="{FF2B5EF4-FFF2-40B4-BE49-F238E27FC236}">
                    <a16:creationId xmlns:a16="http://schemas.microsoft.com/office/drawing/2014/main" id="{B34B9D0C-8802-696C-9EFC-B8E8E0822AA9}"/>
                  </a:ext>
                </a:extLst>
              </p:cNvPr>
              <p:cNvSpPr/>
              <p:nvPr/>
            </p:nvSpPr>
            <p:spPr>
              <a:xfrm>
                <a:off x="7706264"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9" name="Oval 198">
                <a:extLst>
                  <a:ext uri="{FF2B5EF4-FFF2-40B4-BE49-F238E27FC236}">
                    <a16:creationId xmlns:a16="http://schemas.microsoft.com/office/drawing/2014/main" id="{BDCF9943-A952-9229-6AE3-D4E81511A224}"/>
                  </a:ext>
                </a:extLst>
              </p:cNvPr>
              <p:cNvSpPr/>
              <p:nvPr/>
            </p:nvSpPr>
            <p:spPr>
              <a:xfrm>
                <a:off x="8076148" y="2545985"/>
                <a:ext cx="221802" cy="215061"/>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209" name="TextBox 208">
                <a:extLst>
                  <a:ext uri="{FF2B5EF4-FFF2-40B4-BE49-F238E27FC236}">
                    <a16:creationId xmlns:a16="http://schemas.microsoft.com/office/drawing/2014/main" id="{5645689B-E6C3-0937-38E9-E36BF9FA178B}"/>
                  </a:ext>
                </a:extLst>
              </p:cNvPr>
              <p:cNvSpPr txBox="1"/>
              <p:nvPr/>
            </p:nvSpPr>
            <p:spPr>
              <a:xfrm>
                <a:off x="2468661" y="2772589"/>
                <a:ext cx="737960" cy="400110"/>
              </a:xfrm>
              <a:prstGeom prst="rect">
                <a:avLst/>
              </a:prstGeom>
              <a:noFill/>
            </p:spPr>
            <p:txBody>
              <a:bodyPr wrap="square" rtlCol="0">
                <a:spAutoFit/>
              </a:bodyPr>
              <a:lstStyle/>
              <a:p>
                <a:pPr algn="r"/>
                <a:r>
                  <a:rPr lang="en-CA" sz="1000" dirty="0">
                    <a:solidFill>
                      <a:schemeClr val="bg1"/>
                    </a:solidFill>
                  </a:rPr>
                  <a:t>Crack Sealing</a:t>
                </a:r>
              </a:p>
            </p:txBody>
          </p:sp>
        </p:grpSp>
      </p:grpSp>
      <p:grpSp>
        <p:nvGrpSpPr>
          <p:cNvPr id="18" name="Group 17" descr="An illustrative graphic lifecycle costs over a 75 year period for a concrete at grade option that has a lifecyle of 75 before replacement with less frequent repairs over its life compared to other options shown. ">
            <a:extLst>
              <a:ext uri="{FF2B5EF4-FFF2-40B4-BE49-F238E27FC236}">
                <a16:creationId xmlns:a16="http://schemas.microsoft.com/office/drawing/2014/main" id="{B18F8DEE-B889-1BB4-3157-752469CA81A8}"/>
              </a:ext>
            </a:extLst>
          </p:cNvPr>
          <p:cNvGrpSpPr/>
          <p:nvPr/>
        </p:nvGrpSpPr>
        <p:grpSpPr>
          <a:xfrm>
            <a:off x="189193" y="3370900"/>
            <a:ext cx="8716614" cy="1073058"/>
            <a:chOff x="189193" y="3370900"/>
            <a:chExt cx="8716614" cy="1073058"/>
          </a:xfrm>
        </p:grpSpPr>
        <p:pic>
          <p:nvPicPr>
            <p:cNvPr id="154" name="Picture 153">
              <a:extLst>
                <a:ext uri="{FF2B5EF4-FFF2-40B4-BE49-F238E27FC236}">
                  <a16:creationId xmlns:a16="http://schemas.microsoft.com/office/drawing/2014/main" id="{5C36AF35-FB02-2831-F2B7-1856150DE4E0}"/>
                </a:ext>
              </a:extLst>
            </p:cNvPr>
            <p:cNvPicPr>
              <a:picLocks noChangeAspect="1"/>
            </p:cNvPicPr>
            <p:nvPr/>
          </p:nvPicPr>
          <p:blipFill>
            <a:blip r:embed="rId3"/>
            <a:stretch>
              <a:fillRect/>
            </a:stretch>
          </p:blipFill>
          <p:spPr>
            <a:xfrm>
              <a:off x="922366" y="3382807"/>
              <a:ext cx="1345378" cy="10611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5" name="TextBox 154">
              <a:extLst>
                <a:ext uri="{FF2B5EF4-FFF2-40B4-BE49-F238E27FC236}">
                  <a16:creationId xmlns:a16="http://schemas.microsoft.com/office/drawing/2014/main" id="{ED701870-7284-88BD-77E8-4EB4A73BDEE9}"/>
                </a:ext>
              </a:extLst>
            </p:cNvPr>
            <p:cNvSpPr txBox="1"/>
            <p:nvPr/>
          </p:nvSpPr>
          <p:spPr>
            <a:xfrm>
              <a:off x="189193" y="3405649"/>
              <a:ext cx="782407" cy="246221"/>
            </a:xfrm>
            <a:prstGeom prst="rect">
              <a:avLst/>
            </a:prstGeom>
            <a:noFill/>
          </p:spPr>
          <p:txBody>
            <a:bodyPr wrap="square" rtlCol="0">
              <a:spAutoFit/>
            </a:bodyPr>
            <a:lstStyle/>
            <a:p>
              <a:r>
                <a:rPr lang="en-CA" sz="1000" b="1" dirty="0">
                  <a:solidFill>
                    <a:schemeClr val="bg1"/>
                  </a:solidFill>
                </a:rPr>
                <a:t>Concrete</a:t>
              </a:r>
            </a:p>
          </p:txBody>
        </p:sp>
        <p:sp>
          <p:nvSpPr>
            <p:cNvPr id="156" name="Oval 155">
              <a:extLst>
                <a:ext uri="{FF2B5EF4-FFF2-40B4-BE49-F238E27FC236}">
                  <a16:creationId xmlns:a16="http://schemas.microsoft.com/office/drawing/2014/main" id="{F7D83F84-4FD9-2427-5522-C9F544FD08EB}"/>
                </a:ext>
              </a:extLst>
            </p:cNvPr>
            <p:cNvSpPr/>
            <p:nvPr/>
          </p:nvSpPr>
          <p:spPr>
            <a:xfrm>
              <a:off x="379357" y="3670802"/>
              <a:ext cx="359790" cy="359790"/>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75</a:t>
              </a:r>
            </a:p>
          </p:txBody>
        </p:sp>
        <p:sp>
          <p:nvSpPr>
            <p:cNvPr id="157" name="TextBox 156">
              <a:extLst>
                <a:ext uri="{FF2B5EF4-FFF2-40B4-BE49-F238E27FC236}">
                  <a16:creationId xmlns:a16="http://schemas.microsoft.com/office/drawing/2014/main" id="{1AA47BBC-56AD-50F3-E51D-EE6A99736FCB}"/>
                </a:ext>
              </a:extLst>
            </p:cNvPr>
            <p:cNvSpPr txBox="1"/>
            <p:nvPr/>
          </p:nvSpPr>
          <p:spPr>
            <a:xfrm>
              <a:off x="197392" y="4053721"/>
              <a:ext cx="737960" cy="246221"/>
            </a:xfrm>
            <a:prstGeom prst="rect">
              <a:avLst/>
            </a:prstGeom>
            <a:noFill/>
          </p:spPr>
          <p:txBody>
            <a:bodyPr wrap="square" rtlCol="0">
              <a:spAutoFit/>
            </a:bodyPr>
            <a:lstStyle/>
            <a:p>
              <a:pPr algn="ctr"/>
              <a:r>
                <a:rPr lang="en-CA" sz="1000" dirty="0">
                  <a:solidFill>
                    <a:schemeClr val="bg1"/>
                  </a:solidFill>
                </a:rPr>
                <a:t>Years</a:t>
              </a:r>
            </a:p>
          </p:txBody>
        </p:sp>
        <p:sp>
          <p:nvSpPr>
            <p:cNvPr id="160" name="Rectangle 159">
              <a:extLst>
                <a:ext uri="{FF2B5EF4-FFF2-40B4-BE49-F238E27FC236}">
                  <a16:creationId xmlns:a16="http://schemas.microsoft.com/office/drawing/2014/main" id="{23AFF296-30E8-BB10-5D53-189D05F137A3}"/>
                </a:ext>
              </a:extLst>
            </p:cNvPr>
            <p:cNvSpPr/>
            <p:nvPr/>
          </p:nvSpPr>
          <p:spPr>
            <a:xfrm>
              <a:off x="1474673" y="3370900"/>
              <a:ext cx="727590" cy="280970"/>
            </a:xfrm>
            <a:prstGeom prst="rect">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$1,410/m</a:t>
              </a:r>
            </a:p>
          </p:txBody>
        </p:sp>
        <p:sp>
          <p:nvSpPr>
            <p:cNvPr id="200" name="Oval 199">
              <a:extLst>
                <a:ext uri="{FF2B5EF4-FFF2-40B4-BE49-F238E27FC236}">
                  <a16:creationId xmlns:a16="http://schemas.microsoft.com/office/drawing/2014/main" id="{5C53D5B3-29FB-86A0-AF0D-F82BD00CF5AD}"/>
                </a:ext>
              </a:extLst>
            </p:cNvPr>
            <p:cNvSpPr/>
            <p:nvPr/>
          </p:nvSpPr>
          <p:spPr>
            <a:xfrm>
              <a:off x="4448109" y="3639849"/>
              <a:ext cx="359790" cy="359790"/>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1" name="Oval 200">
              <a:extLst>
                <a:ext uri="{FF2B5EF4-FFF2-40B4-BE49-F238E27FC236}">
                  <a16:creationId xmlns:a16="http://schemas.microsoft.com/office/drawing/2014/main" id="{3AF5D35D-8D95-DF35-FA25-CC6C190F45EC}"/>
                </a:ext>
              </a:extLst>
            </p:cNvPr>
            <p:cNvSpPr/>
            <p:nvPr/>
          </p:nvSpPr>
          <p:spPr>
            <a:xfrm>
              <a:off x="3213899" y="3726174"/>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2" name="Oval 201">
              <a:extLst>
                <a:ext uri="{FF2B5EF4-FFF2-40B4-BE49-F238E27FC236}">
                  <a16:creationId xmlns:a16="http://schemas.microsoft.com/office/drawing/2014/main" id="{D137B355-FC43-F99C-A447-4FF549036B00}"/>
                </a:ext>
              </a:extLst>
            </p:cNvPr>
            <p:cNvSpPr/>
            <p:nvPr/>
          </p:nvSpPr>
          <p:spPr>
            <a:xfrm>
              <a:off x="6254652" y="3619417"/>
              <a:ext cx="359790" cy="359790"/>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3" name="Oval 202">
              <a:extLst>
                <a:ext uri="{FF2B5EF4-FFF2-40B4-BE49-F238E27FC236}">
                  <a16:creationId xmlns:a16="http://schemas.microsoft.com/office/drawing/2014/main" id="{1BAAE76B-9398-B694-2091-FB5BE2E2F825}"/>
                </a:ext>
              </a:extLst>
            </p:cNvPr>
            <p:cNvSpPr/>
            <p:nvPr/>
          </p:nvSpPr>
          <p:spPr>
            <a:xfrm>
              <a:off x="8370622" y="3544749"/>
              <a:ext cx="535185" cy="535185"/>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4" name="Oval 203">
              <a:extLst>
                <a:ext uri="{FF2B5EF4-FFF2-40B4-BE49-F238E27FC236}">
                  <a16:creationId xmlns:a16="http://schemas.microsoft.com/office/drawing/2014/main" id="{549833FA-B5AB-E769-2A37-C9AE558DB9C0}"/>
                </a:ext>
              </a:extLst>
            </p:cNvPr>
            <p:cNvSpPr/>
            <p:nvPr/>
          </p:nvSpPr>
          <p:spPr>
            <a:xfrm>
              <a:off x="5403230" y="3704812"/>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5" name="Oval 204">
              <a:extLst>
                <a:ext uri="{FF2B5EF4-FFF2-40B4-BE49-F238E27FC236}">
                  <a16:creationId xmlns:a16="http://schemas.microsoft.com/office/drawing/2014/main" id="{BBD5909E-9A22-C426-1D61-1398D330E529}"/>
                </a:ext>
              </a:extLst>
            </p:cNvPr>
            <p:cNvSpPr/>
            <p:nvPr/>
          </p:nvSpPr>
          <p:spPr>
            <a:xfrm>
              <a:off x="7592561" y="3683450"/>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206" name="TextBox 205">
              <a:extLst>
                <a:ext uri="{FF2B5EF4-FFF2-40B4-BE49-F238E27FC236}">
                  <a16:creationId xmlns:a16="http://schemas.microsoft.com/office/drawing/2014/main" id="{7AE4BA94-F48F-4DD9-C86F-462DA2E82BB6}"/>
                </a:ext>
              </a:extLst>
            </p:cNvPr>
            <p:cNvSpPr txBox="1"/>
            <p:nvPr/>
          </p:nvSpPr>
          <p:spPr>
            <a:xfrm>
              <a:off x="4022154" y="4043848"/>
              <a:ext cx="1282310" cy="400110"/>
            </a:xfrm>
            <a:prstGeom prst="rect">
              <a:avLst/>
            </a:prstGeom>
            <a:noFill/>
          </p:spPr>
          <p:txBody>
            <a:bodyPr wrap="square" rtlCol="0">
              <a:spAutoFit/>
            </a:bodyPr>
            <a:lstStyle/>
            <a:p>
              <a:pPr algn="ctr"/>
              <a:r>
                <a:rPr lang="en-CA" sz="1000" dirty="0">
                  <a:solidFill>
                    <a:schemeClr val="bg1"/>
                  </a:solidFill>
                </a:rPr>
                <a:t>Spot Replacement &amp; Mud Jacking</a:t>
              </a:r>
            </a:p>
          </p:txBody>
        </p:sp>
        <p:sp>
          <p:nvSpPr>
            <p:cNvPr id="207" name="TextBox 206">
              <a:extLst>
                <a:ext uri="{FF2B5EF4-FFF2-40B4-BE49-F238E27FC236}">
                  <a16:creationId xmlns:a16="http://schemas.microsoft.com/office/drawing/2014/main" id="{65A79C2A-13FF-5773-94EE-50EE845D674F}"/>
                </a:ext>
              </a:extLst>
            </p:cNvPr>
            <p:cNvSpPr txBox="1"/>
            <p:nvPr/>
          </p:nvSpPr>
          <p:spPr>
            <a:xfrm>
              <a:off x="5764180" y="4043848"/>
              <a:ext cx="1282310" cy="400110"/>
            </a:xfrm>
            <a:prstGeom prst="rect">
              <a:avLst/>
            </a:prstGeom>
            <a:noFill/>
          </p:spPr>
          <p:txBody>
            <a:bodyPr wrap="square" rtlCol="0">
              <a:spAutoFit/>
            </a:bodyPr>
            <a:lstStyle/>
            <a:p>
              <a:pPr algn="ctr"/>
              <a:r>
                <a:rPr lang="en-CA" sz="1000" dirty="0">
                  <a:solidFill>
                    <a:schemeClr val="bg1"/>
                  </a:solidFill>
                </a:rPr>
                <a:t>Spot Replacement &amp; Mud Jacking</a:t>
              </a:r>
            </a:p>
          </p:txBody>
        </p:sp>
        <p:sp>
          <p:nvSpPr>
            <p:cNvPr id="210" name="TextBox 209">
              <a:extLst>
                <a:ext uri="{FF2B5EF4-FFF2-40B4-BE49-F238E27FC236}">
                  <a16:creationId xmlns:a16="http://schemas.microsoft.com/office/drawing/2014/main" id="{8A9FDC3C-EBA7-0734-FCEB-ECF20AD8FAB5}"/>
                </a:ext>
              </a:extLst>
            </p:cNvPr>
            <p:cNvSpPr txBox="1"/>
            <p:nvPr/>
          </p:nvSpPr>
          <p:spPr>
            <a:xfrm>
              <a:off x="2420882" y="3651870"/>
              <a:ext cx="737960" cy="400110"/>
            </a:xfrm>
            <a:prstGeom prst="rect">
              <a:avLst/>
            </a:prstGeom>
            <a:noFill/>
          </p:spPr>
          <p:txBody>
            <a:bodyPr wrap="square" rtlCol="0">
              <a:spAutoFit/>
            </a:bodyPr>
            <a:lstStyle/>
            <a:p>
              <a:pPr algn="r"/>
              <a:r>
                <a:rPr lang="en-CA" sz="1000" dirty="0">
                  <a:solidFill>
                    <a:schemeClr val="bg1"/>
                  </a:solidFill>
                </a:rPr>
                <a:t>Surface Repairs</a:t>
              </a:r>
            </a:p>
          </p:txBody>
        </p:sp>
      </p:grpSp>
      <p:grpSp>
        <p:nvGrpSpPr>
          <p:cNvPr id="15" name="Group 14" descr="An illustrative graphic showing frequent lifecycle costs over a 75 year period for a wood board close to grade option that has a lifecyle of 15 years between replacements.  ">
            <a:extLst>
              <a:ext uri="{FF2B5EF4-FFF2-40B4-BE49-F238E27FC236}">
                <a16:creationId xmlns:a16="http://schemas.microsoft.com/office/drawing/2014/main" id="{8B029F68-C757-C849-3246-8A70B363AA06}"/>
              </a:ext>
            </a:extLst>
          </p:cNvPr>
          <p:cNvGrpSpPr/>
          <p:nvPr/>
        </p:nvGrpSpPr>
        <p:grpSpPr>
          <a:xfrm>
            <a:off x="35496" y="616642"/>
            <a:ext cx="8831832" cy="1359293"/>
            <a:chOff x="35496" y="616642"/>
            <a:chExt cx="8831832" cy="1359293"/>
          </a:xfrm>
        </p:grpSpPr>
        <p:pic>
          <p:nvPicPr>
            <p:cNvPr id="14" name="Picture 13">
              <a:extLst>
                <a:ext uri="{FF2B5EF4-FFF2-40B4-BE49-F238E27FC236}">
                  <a16:creationId xmlns:a16="http://schemas.microsoft.com/office/drawing/2014/main" id="{C11A8621-321E-1B63-4A36-AC3EC4A4AD3C}"/>
                </a:ext>
              </a:extLst>
            </p:cNvPr>
            <p:cNvPicPr>
              <a:picLocks noChangeAspect="1"/>
            </p:cNvPicPr>
            <p:nvPr/>
          </p:nvPicPr>
          <p:blipFill rotWithShape="1">
            <a:blip r:embed="rId4"/>
            <a:srcRect l="53126" t="32796" r="-6252" b="-1893"/>
            <a:stretch/>
          </p:blipFill>
          <p:spPr>
            <a:xfrm>
              <a:off x="886587" y="787641"/>
              <a:ext cx="1224134" cy="10619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9" name="Oval 38">
              <a:extLst>
                <a:ext uri="{FF2B5EF4-FFF2-40B4-BE49-F238E27FC236}">
                  <a16:creationId xmlns:a16="http://schemas.microsoft.com/office/drawing/2014/main" id="{B386BCF1-4BD5-3C3C-A354-69100F605C4D}"/>
                </a:ext>
              </a:extLst>
            </p:cNvPr>
            <p:cNvSpPr/>
            <p:nvPr/>
          </p:nvSpPr>
          <p:spPr>
            <a:xfrm>
              <a:off x="3100711" y="921548"/>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51" name="Oval 50">
              <a:extLst>
                <a:ext uri="{FF2B5EF4-FFF2-40B4-BE49-F238E27FC236}">
                  <a16:creationId xmlns:a16="http://schemas.microsoft.com/office/drawing/2014/main" id="{5391EE98-51E5-C22B-EE33-AE6F2E9ED0B9}"/>
                </a:ext>
              </a:extLst>
            </p:cNvPr>
            <p:cNvSpPr/>
            <p:nvPr/>
          </p:nvSpPr>
          <p:spPr>
            <a:xfrm>
              <a:off x="2727638" y="1059582"/>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60" name="Oval 59">
              <a:extLst>
                <a:ext uri="{FF2B5EF4-FFF2-40B4-BE49-F238E27FC236}">
                  <a16:creationId xmlns:a16="http://schemas.microsoft.com/office/drawing/2014/main" id="{6178BAB9-568B-6238-61B9-FF3D896114D1}"/>
                </a:ext>
              </a:extLst>
            </p:cNvPr>
            <p:cNvSpPr/>
            <p:nvPr/>
          </p:nvSpPr>
          <p:spPr>
            <a:xfrm>
              <a:off x="2339752" y="1096067"/>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87" name="Oval 86">
              <a:extLst>
                <a:ext uri="{FF2B5EF4-FFF2-40B4-BE49-F238E27FC236}">
                  <a16:creationId xmlns:a16="http://schemas.microsoft.com/office/drawing/2014/main" id="{E24E0F0E-300C-6664-50C3-192F6590D067}"/>
                </a:ext>
              </a:extLst>
            </p:cNvPr>
            <p:cNvSpPr/>
            <p:nvPr/>
          </p:nvSpPr>
          <p:spPr>
            <a:xfrm>
              <a:off x="4141879" y="1057667"/>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88" name="Oval 87">
              <a:extLst>
                <a:ext uri="{FF2B5EF4-FFF2-40B4-BE49-F238E27FC236}">
                  <a16:creationId xmlns:a16="http://schemas.microsoft.com/office/drawing/2014/main" id="{A777484F-5633-9E93-71B1-0BCB24180336}"/>
                </a:ext>
              </a:extLst>
            </p:cNvPr>
            <p:cNvSpPr/>
            <p:nvPr/>
          </p:nvSpPr>
          <p:spPr>
            <a:xfrm>
              <a:off x="3782568" y="1094152"/>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92" name="Oval 91">
              <a:extLst>
                <a:ext uri="{FF2B5EF4-FFF2-40B4-BE49-F238E27FC236}">
                  <a16:creationId xmlns:a16="http://schemas.microsoft.com/office/drawing/2014/main" id="{5584CB96-24BF-3917-D9C9-51B79AD1A31A}"/>
                </a:ext>
              </a:extLst>
            </p:cNvPr>
            <p:cNvSpPr/>
            <p:nvPr/>
          </p:nvSpPr>
          <p:spPr>
            <a:xfrm>
              <a:off x="5837015" y="918531"/>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94" name="Oval 93">
              <a:extLst>
                <a:ext uri="{FF2B5EF4-FFF2-40B4-BE49-F238E27FC236}">
                  <a16:creationId xmlns:a16="http://schemas.microsoft.com/office/drawing/2014/main" id="{36678C2F-B9F3-C95C-75A0-A0F5F4AF3BE0}"/>
                </a:ext>
              </a:extLst>
            </p:cNvPr>
            <p:cNvSpPr/>
            <p:nvPr/>
          </p:nvSpPr>
          <p:spPr>
            <a:xfrm>
              <a:off x="5463942" y="1056565"/>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95" name="Oval 94">
              <a:extLst>
                <a:ext uri="{FF2B5EF4-FFF2-40B4-BE49-F238E27FC236}">
                  <a16:creationId xmlns:a16="http://schemas.microsoft.com/office/drawing/2014/main" id="{56C01B00-C378-6011-6117-6274AC571F11}"/>
                </a:ext>
              </a:extLst>
            </p:cNvPr>
            <p:cNvSpPr/>
            <p:nvPr/>
          </p:nvSpPr>
          <p:spPr>
            <a:xfrm>
              <a:off x="5142853" y="1093050"/>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99" name="Oval 98">
              <a:extLst>
                <a:ext uri="{FF2B5EF4-FFF2-40B4-BE49-F238E27FC236}">
                  <a16:creationId xmlns:a16="http://schemas.microsoft.com/office/drawing/2014/main" id="{AFFED3EC-5E30-4EAF-967C-65CC822C6E66}"/>
                </a:ext>
              </a:extLst>
            </p:cNvPr>
            <p:cNvSpPr/>
            <p:nvPr/>
          </p:nvSpPr>
          <p:spPr>
            <a:xfrm>
              <a:off x="7057376" y="940550"/>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1" name="Oval 100">
              <a:extLst>
                <a:ext uri="{FF2B5EF4-FFF2-40B4-BE49-F238E27FC236}">
                  <a16:creationId xmlns:a16="http://schemas.microsoft.com/office/drawing/2014/main" id="{C80440AA-0B5B-6A85-9164-BFA91E925241}"/>
                </a:ext>
              </a:extLst>
            </p:cNvPr>
            <p:cNvSpPr/>
            <p:nvPr/>
          </p:nvSpPr>
          <p:spPr>
            <a:xfrm>
              <a:off x="6728465" y="1064129"/>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5" name="Oval 104">
              <a:extLst>
                <a:ext uri="{FF2B5EF4-FFF2-40B4-BE49-F238E27FC236}">
                  <a16:creationId xmlns:a16="http://schemas.microsoft.com/office/drawing/2014/main" id="{1B589403-2A40-CC0C-38D4-CC8FFD09759E}"/>
                </a:ext>
              </a:extLst>
            </p:cNvPr>
            <p:cNvSpPr/>
            <p:nvPr/>
          </p:nvSpPr>
          <p:spPr>
            <a:xfrm>
              <a:off x="4518743" y="905011"/>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8" name="TextBox 107">
              <a:extLst>
                <a:ext uri="{FF2B5EF4-FFF2-40B4-BE49-F238E27FC236}">
                  <a16:creationId xmlns:a16="http://schemas.microsoft.com/office/drawing/2014/main" id="{112D5774-96EF-DA38-BF74-EE5C01F32DE3}"/>
                </a:ext>
              </a:extLst>
            </p:cNvPr>
            <p:cNvSpPr txBox="1"/>
            <p:nvPr/>
          </p:nvSpPr>
          <p:spPr>
            <a:xfrm>
              <a:off x="2168819" y="658579"/>
              <a:ext cx="1337644" cy="246221"/>
            </a:xfrm>
            <a:prstGeom prst="rect">
              <a:avLst/>
            </a:prstGeom>
            <a:noFill/>
          </p:spPr>
          <p:txBody>
            <a:bodyPr wrap="square" rtlCol="0">
              <a:spAutoFit/>
            </a:bodyPr>
            <a:lstStyle/>
            <a:p>
              <a:pPr algn="ctr"/>
              <a:r>
                <a:rPr lang="en-CA" sz="1000" dirty="0">
                  <a:solidFill>
                    <a:schemeClr val="bg1"/>
                  </a:solidFill>
                </a:rPr>
                <a:t>Decking Repairs</a:t>
              </a:r>
            </a:p>
          </p:txBody>
        </p:sp>
        <p:sp>
          <p:nvSpPr>
            <p:cNvPr id="115" name="TextBox 114">
              <a:extLst>
                <a:ext uri="{FF2B5EF4-FFF2-40B4-BE49-F238E27FC236}">
                  <a16:creationId xmlns:a16="http://schemas.microsoft.com/office/drawing/2014/main" id="{0AC7150D-BCAF-01CC-8E18-200BD96F9584}"/>
                </a:ext>
              </a:extLst>
            </p:cNvPr>
            <p:cNvSpPr txBox="1"/>
            <p:nvPr/>
          </p:nvSpPr>
          <p:spPr>
            <a:xfrm>
              <a:off x="4246639" y="1490545"/>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116" name="TextBox 115">
              <a:extLst>
                <a:ext uri="{FF2B5EF4-FFF2-40B4-BE49-F238E27FC236}">
                  <a16:creationId xmlns:a16="http://schemas.microsoft.com/office/drawing/2014/main" id="{75CE05BE-4449-67AC-4AB1-FA03E92DC5DE}"/>
                </a:ext>
              </a:extLst>
            </p:cNvPr>
            <p:cNvSpPr txBox="1"/>
            <p:nvPr/>
          </p:nvSpPr>
          <p:spPr>
            <a:xfrm>
              <a:off x="5564912" y="1504198"/>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118" name="Left Brace 117">
              <a:extLst>
                <a:ext uri="{FF2B5EF4-FFF2-40B4-BE49-F238E27FC236}">
                  <a16:creationId xmlns:a16="http://schemas.microsoft.com/office/drawing/2014/main" id="{75606121-87FF-1EFA-B912-159B2A3EC407}"/>
                </a:ext>
              </a:extLst>
            </p:cNvPr>
            <p:cNvSpPr/>
            <p:nvPr/>
          </p:nvSpPr>
          <p:spPr>
            <a:xfrm rot="5400000">
              <a:off x="2351133" y="827674"/>
              <a:ext cx="153570" cy="310246"/>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7" name="TextBox 136">
              <a:extLst>
                <a:ext uri="{FF2B5EF4-FFF2-40B4-BE49-F238E27FC236}">
                  <a16:creationId xmlns:a16="http://schemas.microsoft.com/office/drawing/2014/main" id="{EF784D10-8CC2-7F74-0866-CF6830FAB54D}"/>
                </a:ext>
              </a:extLst>
            </p:cNvPr>
            <p:cNvSpPr txBox="1"/>
            <p:nvPr/>
          </p:nvSpPr>
          <p:spPr>
            <a:xfrm>
              <a:off x="35496" y="728994"/>
              <a:ext cx="997370" cy="400110"/>
            </a:xfrm>
            <a:prstGeom prst="rect">
              <a:avLst/>
            </a:prstGeom>
            <a:noFill/>
          </p:spPr>
          <p:txBody>
            <a:bodyPr wrap="square" rtlCol="0">
              <a:spAutoFit/>
            </a:bodyPr>
            <a:lstStyle/>
            <a:p>
              <a:pPr algn="ctr"/>
              <a:r>
                <a:rPr lang="en-CA" sz="1000" b="1" dirty="0">
                  <a:solidFill>
                    <a:schemeClr val="bg1"/>
                  </a:solidFill>
                </a:rPr>
                <a:t>Wood Close to Grade</a:t>
              </a:r>
            </a:p>
          </p:txBody>
        </p:sp>
        <p:sp>
          <p:nvSpPr>
            <p:cNvPr id="148" name="Oval 147">
              <a:extLst>
                <a:ext uri="{FF2B5EF4-FFF2-40B4-BE49-F238E27FC236}">
                  <a16:creationId xmlns:a16="http://schemas.microsoft.com/office/drawing/2014/main" id="{D3C41661-A6E7-69D2-65A1-DC5E4F5F64EA}"/>
                </a:ext>
              </a:extLst>
            </p:cNvPr>
            <p:cNvSpPr/>
            <p:nvPr/>
          </p:nvSpPr>
          <p:spPr>
            <a:xfrm>
              <a:off x="323528" y="1159742"/>
              <a:ext cx="359790" cy="35979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15</a:t>
              </a:r>
            </a:p>
          </p:txBody>
        </p:sp>
        <p:sp>
          <p:nvSpPr>
            <p:cNvPr id="149" name="TextBox 148">
              <a:extLst>
                <a:ext uri="{FF2B5EF4-FFF2-40B4-BE49-F238E27FC236}">
                  <a16:creationId xmlns:a16="http://schemas.microsoft.com/office/drawing/2014/main" id="{24BC7261-D03F-AC8C-A4F7-B72F7A6A23BD}"/>
                </a:ext>
              </a:extLst>
            </p:cNvPr>
            <p:cNvSpPr txBox="1"/>
            <p:nvPr/>
          </p:nvSpPr>
          <p:spPr>
            <a:xfrm>
              <a:off x="135065" y="1542661"/>
              <a:ext cx="737960" cy="246221"/>
            </a:xfrm>
            <a:prstGeom prst="rect">
              <a:avLst/>
            </a:prstGeom>
            <a:noFill/>
          </p:spPr>
          <p:txBody>
            <a:bodyPr wrap="square" rtlCol="0">
              <a:spAutoFit/>
            </a:bodyPr>
            <a:lstStyle/>
            <a:p>
              <a:pPr algn="ctr"/>
              <a:r>
                <a:rPr lang="en-CA" sz="1000" dirty="0">
                  <a:solidFill>
                    <a:schemeClr val="bg1"/>
                  </a:solidFill>
                </a:rPr>
                <a:t>Years</a:t>
              </a:r>
            </a:p>
          </p:txBody>
        </p:sp>
        <p:sp>
          <p:nvSpPr>
            <p:cNvPr id="151" name="Rectangle 150">
              <a:extLst>
                <a:ext uri="{FF2B5EF4-FFF2-40B4-BE49-F238E27FC236}">
                  <a16:creationId xmlns:a16="http://schemas.microsoft.com/office/drawing/2014/main" id="{65E8DD1C-C083-E574-3980-22AF56EE42FB}"/>
                </a:ext>
              </a:extLst>
            </p:cNvPr>
            <p:cNvSpPr/>
            <p:nvPr/>
          </p:nvSpPr>
          <p:spPr>
            <a:xfrm>
              <a:off x="1461090" y="616642"/>
              <a:ext cx="727590" cy="280970"/>
            </a:xfrm>
            <a:prstGeom prst="rect">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$1,370/m</a:t>
              </a:r>
            </a:p>
          </p:txBody>
        </p:sp>
        <p:sp>
          <p:nvSpPr>
            <p:cNvPr id="165" name="TextBox 164">
              <a:extLst>
                <a:ext uri="{FF2B5EF4-FFF2-40B4-BE49-F238E27FC236}">
                  <a16:creationId xmlns:a16="http://schemas.microsoft.com/office/drawing/2014/main" id="{E15AE591-452C-05A3-E601-3B3062A98BF3}"/>
                </a:ext>
              </a:extLst>
            </p:cNvPr>
            <p:cNvSpPr txBox="1"/>
            <p:nvPr/>
          </p:nvSpPr>
          <p:spPr>
            <a:xfrm>
              <a:off x="7814363" y="1575825"/>
              <a:ext cx="1008842" cy="400110"/>
            </a:xfrm>
            <a:prstGeom prst="rect">
              <a:avLst/>
            </a:prstGeom>
            <a:noFill/>
          </p:spPr>
          <p:txBody>
            <a:bodyPr wrap="square" rtlCol="0">
              <a:spAutoFit/>
            </a:bodyPr>
            <a:lstStyle/>
            <a:p>
              <a:pPr algn="r"/>
              <a:r>
                <a:rPr lang="en-CA" sz="1000" dirty="0">
                  <a:solidFill>
                    <a:schemeClr val="bg1"/>
                  </a:solidFill>
                </a:rPr>
                <a:t>Full Replacement</a:t>
              </a:r>
            </a:p>
          </p:txBody>
        </p:sp>
        <p:sp>
          <p:nvSpPr>
            <p:cNvPr id="7" name="Left Brace 6">
              <a:extLst>
                <a:ext uri="{FF2B5EF4-FFF2-40B4-BE49-F238E27FC236}">
                  <a16:creationId xmlns:a16="http://schemas.microsoft.com/office/drawing/2014/main" id="{B6DBABA3-4E42-BC7A-253E-5F1D25C86999}"/>
                </a:ext>
              </a:extLst>
            </p:cNvPr>
            <p:cNvSpPr/>
            <p:nvPr/>
          </p:nvSpPr>
          <p:spPr>
            <a:xfrm rot="5400000">
              <a:off x="4194054" y="827674"/>
              <a:ext cx="153570" cy="310246"/>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 name="TextBox 7">
              <a:extLst>
                <a:ext uri="{FF2B5EF4-FFF2-40B4-BE49-F238E27FC236}">
                  <a16:creationId xmlns:a16="http://schemas.microsoft.com/office/drawing/2014/main" id="{7931D7D1-D512-3DED-FECE-2361FEAA26EC}"/>
                </a:ext>
              </a:extLst>
            </p:cNvPr>
            <p:cNvSpPr txBox="1"/>
            <p:nvPr/>
          </p:nvSpPr>
          <p:spPr>
            <a:xfrm>
              <a:off x="2843578" y="1489341"/>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9" name="Oval 8">
              <a:extLst>
                <a:ext uri="{FF2B5EF4-FFF2-40B4-BE49-F238E27FC236}">
                  <a16:creationId xmlns:a16="http://schemas.microsoft.com/office/drawing/2014/main" id="{7F1D005F-D2C2-E8B6-1C6D-D19DB868153A}"/>
                </a:ext>
              </a:extLst>
            </p:cNvPr>
            <p:cNvSpPr/>
            <p:nvPr/>
          </p:nvSpPr>
          <p:spPr>
            <a:xfrm>
              <a:off x="6437150" y="1101930"/>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1" name="Oval 10">
              <a:extLst>
                <a:ext uri="{FF2B5EF4-FFF2-40B4-BE49-F238E27FC236}">
                  <a16:creationId xmlns:a16="http://schemas.microsoft.com/office/drawing/2014/main" id="{13459DA0-7DBC-D894-C383-77CDC75FF33D}"/>
                </a:ext>
              </a:extLst>
            </p:cNvPr>
            <p:cNvSpPr/>
            <p:nvPr/>
          </p:nvSpPr>
          <p:spPr>
            <a:xfrm>
              <a:off x="8332143" y="929496"/>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2" name="Oval 11">
              <a:extLst>
                <a:ext uri="{FF2B5EF4-FFF2-40B4-BE49-F238E27FC236}">
                  <a16:creationId xmlns:a16="http://schemas.microsoft.com/office/drawing/2014/main" id="{087C157A-82DC-239F-80BF-5EB608E871D4}"/>
                </a:ext>
              </a:extLst>
            </p:cNvPr>
            <p:cNvSpPr/>
            <p:nvPr/>
          </p:nvSpPr>
          <p:spPr>
            <a:xfrm>
              <a:off x="8003232" y="1053075"/>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3" name="Oval 12">
              <a:extLst>
                <a:ext uri="{FF2B5EF4-FFF2-40B4-BE49-F238E27FC236}">
                  <a16:creationId xmlns:a16="http://schemas.microsoft.com/office/drawing/2014/main" id="{13ABE7BC-3320-D926-0EB2-CF292816B17F}"/>
                </a:ext>
              </a:extLst>
            </p:cNvPr>
            <p:cNvSpPr/>
            <p:nvPr/>
          </p:nvSpPr>
          <p:spPr>
            <a:xfrm>
              <a:off x="7711917" y="1090876"/>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grpSp>
      <p:grpSp>
        <p:nvGrpSpPr>
          <p:cNvPr id="19" name="Group 18" descr="Tim scale showing 5-year increments between 1-year and 75-years.">
            <a:extLst>
              <a:ext uri="{FF2B5EF4-FFF2-40B4-BE49-F238E27FC236}">
                <a16:creationId xmlns:a16="http://schemas.microsoft.com/office/drawing/2014/main" id="{E46252C8-38CC-6C8E-694A-E5392C7FA950}"/>
              </a:ext>
            </a:extLst>
          </p:cNvPr>
          <p:cNvGrpSpPr/>
          <p:nvPr/>
        </p:nvGrpSpPr>
        <p:grpSpPr>
          <a:xfrm>
            <a:off x="1763688" y="4515966"/>
            <a:ext cx="6984776" cy="613956"/>
            <a:chOff x="1763688" y="4515966"/>
            <a:chExt cx="6984776" cy="613956"/>
          </a:xfrm>
        </p:grpSpPr>
        <p:sp>
          <p:nvSpPr>
            <p:cNvPr id="20" name="Oval 19">
              <a:extLst>
                <a:ext uri="{FF2B5EF4-FFF2-40B4-BE49-F238E27FC236}">
                  <a16:creationId xmlns:a16="http://schemas.microsoft.com/office/drawing/2014/main" id="{E74CBFB6-951C-7437-158D-AE94F55C1D16}"/>
                </a:ext>
              </a:extLst>
            </p:cNvPr>
            <p:cNvSpPr/>
            <p:nvPr/>
          </p:nvSpPr>
          <p:spPr>
            <a:xfrm>
              <a:off x="226774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a:t>
              </a:r>
            </a:p>
          </p:txBody>
        </p:sp>
        <p:sp>
          <p:nvSpPr>
            <p:cNvPr id="35" name="Oval 34">
              <a:extLst>
                <a:ext uri="{FF2B5EF4-FFF2-40B4-BE49-F238E27FC236}">
                  <a16:creationId xmlns:a16="http://schemas.microsoft.com/office/drawing/2014/main" id="{E7C483CB-C5B6-C039-7E5E-B92D3152BA17}"/>
                </a:ext>
              </a:extLst>
            </p:cNvPr>
            <p:cNvSpPr/>
            <p:nvPr/>
          </p:nvSpPr>
          <p:spPr>
            <a:xfrm>
              <a:off x="271049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10</a:t>
              </a:r>
            </a:p>
          </p:txBody>
        </p:sp>
        <p:sp>
          <p:nvSpPr>
            <p:cNvPr id="37" name="Oval 36">
              <a:extLst>
                <a:ext uri="{FF2B5EF4-FFF2-40B4-BE49-F238E27FC236}">
                  <a16:creationId xmlns:a16="http://schemas.microsoft.com/office/drawing/2014/main" id="{092DA7E1-C926-0574-97B8-D4DD2FAEAD27}"/>
                </a:ext>
              </a:extLst>
            </p:cNvPr>
            <p:cNvSpPr/>
            <p:nvPr/>
          </p:nvSpPr>
          <p:spPr>
            <a:xfrm>
              <a:off x="315324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15</a:t>
              </a:r>
            </a:p>
          </p:txBody>
        </p:sp>
        <p:sp>
          <p:nvSpPr>
            <p:cNvPr id="38" name="Oval 37">
              <a:extLst>
                <a:ext uri="{FF2B5EF4-FFF2-40B4-BE49-F238E27FC236}">
                  <a16:creationId xmlns:a16="http://schemas.microsoft.com/office/drawing/2014/main" id="{925E1709-2FD2-A5BC-4D01-FC521F87C442}"/>
                </a:ext>
              </a:extLst>
            </p:cNvPr>
            <p:cNvSpPr/>
            <p:nvPr/>
          </p:nvSpPr>
          <p:spPr>
            <a:xfrm>
              <a:off x="359598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20</a:t>
              </a:r>
            </a:p>
          </p:txBody>
        </p:sp>
        <p:sp>
          <p:nvSpPr>
            <p:cNvPr id="40" name="Oval 39">
              <a:extLst>
                <a:ext uri="{FF2B5EF4-FFF2-40B4-BE49-F238E27FC236}">
                  <a16:creationId xmlns:a16="http://schemas.microsoft.com/office/drawing/2014/main" id="{A6F453F2-2F5F-8355-AB97-2489D28FD429}"/>
                </a:ext>
              </a:extLst>
            </p:cNvPr>
            <p:cNvSpPr/>
            <p:nvPr/>
          </p:nvSpPr>
          <p:spPr>
            <a:xfrm>
              <a:off x="4038736"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25</a:t>
              </a:r>
            </a:p>
          </p:txBody>
        </p:sp>
        <p:sp>
          <p:nvSpPr>
            <p:cNvPr id="41" name="Oval 40">
              <a:extLst>
                <a:ext uri="{FF2B5EF4-FFF2-40B4-BE49-F238E27FC236}">
                  <a16:creationId xmlns:a16="http://schemas.microsoft.com/office/drawing/2014/main" id="{3118C1F1-D1D5-EB3F-A2D2-4D0EC8555127}"/>
                </a:ext>
              </a:extLst>
            </p:cNvPr>
            <p:cNvSpPr/>
            <p:nvPr/>
          </p:nvSpPr>
          <p:spPr>
            <a:xfrm>
              <a:off x="448148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30</a:t>
              </a:r>
            </a:p>
          </p:txBody>
        </p:sp>
        <p:sp>
          <p:nvSpPr>
            <p:cNvPr id="42" name="Oval 41">
              <a:extLst>
                <a:ext uri="{FF2B5EF4-FFF2-40B4-BE49-F238E27FC236}">
                  <a16:creationId xmlns:a16="http://schemas.microsoft.com/office/drawing/2014/main" id="{0BF34DB1-1028-153E-2E7F-8B60AA17CCC0}"/>
                </a:ext>
              </a:extLst>
            </p:cNvPr>
            <p:cNvSpPr/>
            <p:nvPr/>
          </p:nvSpPr>
          <p:spPr>
            <a:xfrm>
              <a:off x="492423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35</a:t>
              </a:r>
            </a:p>
          </p:txBody>
        </p:sp>
        <p:sp>
          <p:nvSpPr>
            <p:cNvPr id="43" name="Oval 42">
              <a:extLst>
                <a:ext uri="{FF2B5EF4-FFF2-40B4-BE49-F238E27FC236}">
                  <a16:creationId xmlns:a16="http://schemas.microsoft.com/office/drawing/2014/main" id="{F0490F05-11F8-A74C-D00E-B88B268A60A0}"/>
                </a:ext>
              </a:extLst>
            </p:cNvPr>
            <p:cNvSpPr/>
            <p:nvPr/>
          </p:nvSpPr>
          <p:spPr>
            <a:xfrm>
              <a:off x="536698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40</a:t>
              </a:r>
            </a:p>
          </p:txBody>
        </p:sp>
        <p:sp>
          <p:nvSpPr>
            <p:cNvPr id="44" name="Oval 43">
              <a:extLst>
                <a:ext uri="{FF2B5EF4-FFF2-40B4-BE49-F238E27FC236}">
                  <a16:creationId xmlns:a16="http://schemas.microsoft.com/office/drawing/2014/main" id="{ED124138-8A5D-E1FA-6586-A5D5192A1FC7}"/>
                </a:ext>
              </a:extLst>
            </p:cNvPr>
            <p:cNvSpPr/>
            <p:nvPr/>
          </p:nvSpPr>
          <p:spPr>
            <a:xfrm>
              <a:off x="580972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45</a:t>
              </a:r>
            </a:p>
          </p:txBody>
        </p:sp>
        <p:sp>
          <p:nvSpPr>
            <p:cNvPr id="45" name="Oval 44">
              <a:extLst>
                <a:ext uri="{FF2B5EF4-FFF2-40B4-BE49-F238E27FC236}">
                  <a16:creationId xmlns:a16="http://schemas.microsoft.com/office/drawing/2014/main" id="{C1CD7119-407D-0E06-52A3-B183D87BCFE1}"/>
                </a:ext>
              </a:extLst>
            </p:cNvPr>
            <p:cNvSpPr/>
            <p:nvPr/>
          </p:nvSpPr>
          <p:spPr>
            <a:xfrm>
              <a:off x="6252476"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50</a:t>
              </a:r>
            </a:p>
          </p:txBody>
        </p:sp>
        <p:sp>
          <p:nvSpPr>
            <p:cNvPr id="46" name="Oval 45">
              <a:extLst>
                <a:ext uri="{FF2B5EF4-FFF2-40B4-BE49-F238E27FC236}">
                  <a16:creationId xmlns:a16="http://schemas.microsoft.com/office/drawing/2014/main" id="{A369A160-5674-4A75-D20C-0085F50C42BC}"/>
                </a:ext>
              </a:extLst>
            </p:cNvPr>
            <p:cNvSpPr/>
            <p:nvPr/>
          </p:nvSpPr>
          <p:spPr>
            <a:xfrm>
              <a:off x="669522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55</a:t>
              </a:r>
            </a:p>
          </p:txBody>
        </p:sp>
        <p:sp>
          <p:nvSpPr>
            <p:cNvPr id="47" name="Oval 46">
              <a:extLst>
                <a:ext uri="{FF2B5EF4-FFF2-40B4-BE49-F238E27FC236}">
                  <a16:creationId xmlns:a16="http://schemas.microsoft.com/office/drawing/2014/main" id="{14DBD6C5-19F0-FFDD-D280-144C52EBCE38}"/>
                </a:ext>
              </a:extLst>
            </p:cNvPr>
            <p:cNvSpPr/>
            <p:nvPr/>
          </p:nvSpPr>
          <p:spPr>
            <a:xfrm>
              <a:off x="713797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60</a:t>
              </a:r>
            </a:p>
          </p:txBody>
        </p:sp>
        <p:sp>
          <p:nvSpPr>
            <p:cNvPr id="48" name="Oval 47">
              <a:extLst>
                <a:ext uri="{FF2B5EF4-FFF2-40B4-BE49-F238E27FC236}">
                  <a16:creationId xmlns:a16="http://schemas.microsoft.com/office/drawing/2014/main" id="{7CD3F27D-1FCC-A51F-07DA-6734C82DF494}"/>
                </a:ext>
              </a:extLst>
            </p:cNvPr>
            <p:cNvSpPr/>
            <p:nvPr/>
          </p:nvSpPr>
          <p:spPr>
            <a:xfrm>
              <a:off x="758072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65</a:t>
              </a:r>
            </a:p>
          </p:txBody>
        </p:sp>
        <p:sp>
          <p:nvSpPr>
            <p:cNvPr id="49" name="Oval 48">
              <a:extLst>
                <a:ext uri="{FF2B5EF4-FFF2-40B4-BE49-F238E27FC236}">
                  <a16:creationId xmlns:a16="http://schemas.microsoft.com/office/drawing/2014/main" id="{6F48DE4F-1856-C345-C5BA-369E24120F37}"/>
                </a:ext>
              </a:extLst>
            </p:cNvPr>
            <p:cNvSpPr/>
            <p:nvPr/>
          </p:nvSpPr>
          <p:spPr>
            <a:xfrm>
              <a:off x="802346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70</a:t>
              </a:r>
            </a:p>
          </p:txBody>
        </p:sp>
        <p:sp>
          <p:nvSpPr>
            <p:cNvPr id="52" name="Oval 51">
              <a:extLst>
                <a:ext uri="{FF2B5EF4-FFF2-40B4-BE49-F238E27FC236}">
                  <a16:creationId xmlns:a16="http://schemas.microsoft.com/office/drawing/2014/main" id="{9B08DB95-8028-5DA4-DA98-DAB148FD9EEE}"/>
                </a:ext>
              </a:extLst>
            </p:cNvPr>
            <p:cNvSpPr/>
            <p:nvPr/>
          </p:nvSpPr>
          <p:spPr>
            <a:xfrm>
              <a:off x="846043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75</a:t>
              </a:r>
            </a:p>
          </p:txBody>
        </p:sp>
        <p:sp>
          <p:nvSpPr>
            <p:cNvPr id="53" name="Oval 52">
              <a:extLst>
                <a:ext uri="{FF2B5EF4-FFF2-40B4-BE49-F238E27FC236}">
                  <a16:creationId xmlns:a16="http://schemas.microsoft.com/office/drawing/2014/main" id="{E5965B7F-B026-AE53-E12C-36F839FD0A4A}"/>
                </a:ext>
              </a:extLst>
            </p:cNvPr>
            <p:cNvSpPr/>
            <p:nvPr/>
          </p:nvSpPr>
          <p:spPr>
            <a:xfrm>
              <a:off x="176368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a:t>
              </a:r>
            </a:p>
          </p:txBody>
        </p:sp>
        <p:sp>
          <p:nvSpPr>
            <p:cNvPr id="54" name="TextBox 53">
              <a:extLst>
                <a:ext uri="{FF2B5EF4-FFF2-40B4-BE49-F238E27FC236}">
                  <a16:creationId xmlns:a16="http://schemas.microsoft.com/office/drawing/2014/main" id="{76C9F372-92C2-815D-7C24-C13E6CD820A4}"/>
                </a:ext>
              </a:extLst>
            </p:cNvPr>
            <p:cNvSpPr txBox="1"/>
            <p:nvPr/>
          </p:nvSpPr>
          <p:spPr>
            <a:xfrm>
              <a:off x="3903616" y="4876006"/>
              <a:ext cx="3107327" cy="253916"/>
            </a:xfrm>
            <a:prstGeom prst="rect">
              <a:avLst/>
            </a:prstGeom>
            <a:noFill/>
          </p:spPr>
          <p:txBody>
            <a:bodyPr wrap="square" rtlCol="0">
              <a:spAutoFit/>
            </a:bodyPr>
            <a:lstStyle/>
            <a:p>
              <a:pPr algn="ctr"/>
              <a:r>
                <a:rPr lang="en-CA" sz="1050" dirty="0">
                  <a:solidFill>
                    <a:schemeClr val="bg1"/>
                  </a:solidFill>
                </a:rPr>
                <a:t>Time Increments (Years)</a:t>
              </a:r>
            </a:p>
          </p:txBody>
        </p:sp>
      </p:grpSp>
      <p:sp>
        <p:nvSpPr>
          <p:cNvPr id="2" name="TextBox 1">
            <a:extLst>
              <a:ext uri="{FF2B5EF4-FFF2-40B4-BE49-F238E27FC236}">
                <a16:creationId xmlns:a16="http://schemas.microsoft.com/office/drawing/2014/main" id="{911B932D-F07B-7675-838F-18455F74F34F}"/>
              </a:ext>
            </a:extLst>
          </p:cNvPr>
          <p:cNvSpPr txBox="1"/>
          <p:nvPr/>
        </p:nvSpPr>
        <p:spPr>
          <a:xfrm>
            <a:off x="6770720" y="1540994"/>
            <a:ext cx="1079391" cy="400110"/>
          </a:xfrm>
          <a:prstGeom prst="rect">
            <a:avLst/>
          </a:prstGeom>
          <a:noFill/>
        </p:spPr>
        <p:txBody>
          <a:bodyPr wrap="square" rtlCol="0">
            <a:spAutoFit/>
          </a:bodyPr>
          <a:lstStyle/>
          <a:p>
            <a:pPr algn="ctr"/>
            <a:r>
              <a:rPr lang="en-CA" sz="1000" dirty="0">
                <a:solidFill>
                  <a:schemeClr val="bg1"/>
                </a:solidFill>
              </a:rPr>
              <a:t>Full Replacement</a:t>
            </a:r>
          </a:p>
        </p:txBody>
      </p:sp>
    </p:spTree>
    <p:extLst>
      <p:ext uri="{BB962C8B-B14F-4D97-AF65-F5344CB8AC3E}">
        <p14:creationId xmlns:p14="http://schemas.microsoft.com/office/powerpoint/2010/main" val="3842100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a:xfrm>
            <a:off x="6342954" y="4856533"/>
            <a:ext cx="2124075" cy="115416"/>
          </a:xfrm>
        </p:spPr>
        <p:txBody>
          <a:bodyPr/>
          <a:lstStyle/>
          <a:p>
            <a:fld id="{39129C4F-0327-436D-A0D5-DBE8FCE0A225}" type="slidenum">
              <a:rPr lang="en-CA" smtClean="0"/>
              <a:pPr/>
              <a:t>20</a:t>
            </a:fld>
            <a:endParaRPr lang="en-CA" dirty="0"/>
          </a:p>
        </p:txBody>
      </p:sp>
      <p:sp>
        <p:nvSpPr>
          <p:cNvPr id="10" name="Title 9">
            <a:extLst>
              <a:ext uri="{FF2B5EF4-FFF2-40B4-BE49-F238E27FC236}">
                <a16:creationId xmlns:a16="http://schemas.microsoft.com/office/drawing/2014/main" id="{7841D21B-6A88-1D36-0AD6-C6ADFD46B6DD}"/>
              </a:ext>
            </a:extLst>
          </p:cNvPr>
          <p:cNvSpPr>
            <a:spLocks noGrp="1"/>
          </p:cNvSpPr>
          <p:nvPr>
            <p:ph type="title"/>
          </p:nvPr>
        </p:nvSpPr>
        <p:spPr>
          <a:xfrm>
            <a:off x="468313" y="62999"/>
            <a:ext cx="8352159" cy="368884"/>
          </a:xfrm>
        </p:spPr>
        <p:txBody>
          <a:bodyPr/>
          <a:lstStyle/>
          <a:p>
            <a:r>
              <a:rPr lang="en-CA" dirty="0"/>
              <a:t>Lifecycle Costs - Options for West Portion </a:t>
            </a:r>
            <a:r>
              <a:rPr lang="en-CA" sz="1200" dirty="0"/>
              <a:t>(Within Dynamic Beach Area)</a:t>
            </a:r>
          </a:p>
        </p:txBody>
      </p:sp>
      <p:sp>
        <p:nvSpPr>
          <p:cNvPr id="147" name="TextBox 146">
            <a:extLst>
              <a:ext uri="{FF2B5EF4-FFF2-40B4-BE49-F238E27FC236}">
                <a16:creationId xmlns:a16="http://schemas.microsoft.com/office/drawing/2014/main" id="{CF5BCA26-FAC6-02BD-1AAF-4E2A1CFE1C53}"/>
              </a:ext>
            </a:extLst>
          </p:cNvPr>
          <p:cNvSpPr txBox="1"/>
          <p:nvPr/>
        </p:nvSpPr>
        <p:spPr>
          <a:xfrm>
            <a:off x="-37229" y="2891720"/>
            <a:ext cx="737960" cy="400110"/>
          </a:xfrm>
          <a:prstGeom prst="rect">
            <a:avLst/>
          </a:prstGeom>
          <a:noFill/>
        </p:spPr>
        <p:txBody>
          <a:bodyPr wrap="square" rtlCol="0">
            <a:spAutoFit/>
          </a:bodyPr>
          <a:lstStyle/>
          <a:p>
            <a:pPr algn="ctr"/>
            <a:r>
              <a:rPr lang="en-CA" sz="1000" dirty="0">
                <a:solidFill>
                  <a:schemeClr val="bg1"/>
                </a:solidFill>
              </a:rPr>
              <a:t>Years</a:t>
            </a:r>
          </a:p>
          <a:p>
            <a:pPr algn="ctr"/>
            <a:r>
              <a:rPr lang="en-CA" sz="1000" dirty="0">
                <a:solidFill>
                  <a:schemeClr val="bg1"/>
                </a:solidFill>
              </a:rPr>
              <a:t>(Deck)</a:t>
            </a:r>
          </a:p>
        </p:txBody>
      </p:sp>
      <p:sp>
        <p:nvSpPr>
          <p:cNvPr id="37" name="TextBox 36">
            <a:extLst>
              <a:ext uri="{FF2B5EF4-FFF2-40B4-BE49-F238E27FC236}">
                <a16:creationId xmlns:a16="http://schemas.microsoft.com/office/drawing/2014/main" id="{8DCD572E-03D2-D180-9735-4279B170A39B}"/>
              </a:ext>
            </a:extLst>
          </p:cNvPr>
          <p:cNvSpPr txBox="1"/>
          <p:nvPr/>
        </p:nvSpPr>
        <p:spPr>
          <a:xfrm>
            <a:off x="7956376" y="3005539"/>
            <a:ext cx="1008842" cy="400110"/>
          </a:xfrm>
          <a:prstGeom prst="rect">
            <a:avLst/>
          </a:prstGeom>
          <a:noFill/>
        </p:spPr>
        <p:txBody>
          <a:bodyPr wrap="square" rtlCol="0">
            <a:spAutoFit/>
          </a:bodyPr>
          <a:lstStyle/>
          <a:p>
            <a:pPr algn="r"/>
            <a:r>
              <a:rPr lang="en-CA" sz="1000" dirty="0">
                <a:solidFill>
                  <a:schemeClr val="bg1"/>
                </a:solidFill>
              </a:rPr>
              <a:t>Full Replacement</a:t>
            </a:r>
          </a:p>
        </p:txBody>
      </p:sp>
      <p:grpSp>
        <p:nvGrpSpPr>
          <p:cNvPr id="111" name="Group 110" descr="An illustrative graphic showing lifecycle costs over a 75 year period for an elevated with decking option that has a deck a 20-year life cycle for the deck and a 40-year life cycle for the railing and substructure with full replacement including the foundations at 75 years.">
            <a:extLst>
              <a:ext uri="{FF2B5EF4-FFF2-40B4-BE49-F238E27FC236}">
                <a16:creationId xmlns:a16="http://schemas.microsoft.com/office/drawing/2014/main" id="{FDCBCD3D-4A83-FB32-E1F5-B01354EA5B34}"/>
              </a:ext>
            </a:extLst>
          </p:cNvPr>
          <p:cNvGrpSpPr/>
          <p:nvPr/>
        </p:nvGrpSpPr>
        <p:grpSpPr>
          <a:xfrm>
            <a:off x="125521" y="2032945"/>
            <a:ext cx="8910975" cy="1258885"/>
            <a:chOff x="125521" y="2032945"/>
            <a:chExt cx="8910975" cy="1258885"/>
          </a:xfrm>
        </p:grpSpPr>
        <p:pic>
          <p:nvPicPr>
            <p:cNvPr id="13" name="Picture 12">
              <a:extLst>
                <a:ext uri="{FF2B5EF4-FFF2-40B4-BE49-F238E27FC236}">
                  <a16:creationId xmlns:a16="http://schemas.microsoft.com/office/drawing/2014/main" id="{77EEC275-F67A-D04E-5423-4DA0B928C121}"/>
                </a:ext>
              </a:extLst>
            </p:cNvPr>
            <p:cNvPicPr>
              <a:picLocks noChangeAspect="1"/>
            </p:cNvPicPr>
            <p:nvPr/>
          </p:nvPicPr>
          <p:blipFill rotWithShape="1">
            <a:blip r:embed="rId3"/>
            <a:srcRect r="20525"/>
            <a:stretch/>
          </p:blipFill>
          <p:spPr>
            <a:xfrm>
              <a:off x="906258" y="2180663"/>
              <a:ext cx="1213111" cy="9671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6" name="Oval 145">
              <a:extLst>
                <a:ext uri="{FF2B5EF4-FFF2-40B4-BE49-F238E27FC236}">
                  <a16:creationId xmlns:a16="http://schemas.microsoft.com/office/drawing/2014/main" id="{EC25FDFC-81CB-C332-466F-F22175AAA652}"/>
                </a:ext>
              </a:extLst>
            </p:cNvPr>
            <p:cNvSpPr/>
            <p:nvPr/>
          </p:nvSpPr>
          <p:spPr>
            <a:xfrm>
              <a:off x="125521" y="2473329"/>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20</a:t>
              </a:r>
            </a:p>
          </p:txBody>
        </p:sp>
        <p:sp>
          <p:nvSpPr>
            <p:cNvPr id="152" name="Rectangle 151">
              <a:extLst>
                <a:ext uri="{FF2B5EF4-FFF2-40B4-BE49-F238E27FC236}">
                  <a16:creationId xmlns:a16="http://schemas.microsoft.com/office/drawing/2014/main" id="{3ED65AC8-46BB-CFC8-80AC-D870DDF70001}"/>
                </a:ext>
              </a:extLst>
            </p:cNvPr>
            <p:cNvSpPr/>
            <p:nvPr/>
          </p:nvSpPr>
          <p:spPr>
            <a:xfrm>
              <a:off x="1474673" y="2032945"/>
              <a:ext cx="727590" cy="280970"/>
            </a:xfrm>
            <a:prstGeom prst="rect">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$2,260/m</a:t>
              </a:r>
            </a:p>
          </p:txBody>
        </p:sp>
        <p:sp>
          <p:nvSpPr>
            <p:cNvPr id="15" name="Oval 14">
              <a:extLst>
                <a:ext uri="{FF2B5EF4-FFF2-40B4-BE49-F238E27FC236}">
                  <a16:creationId xmlns:a16="http://schemas.microsoft.com/office/drawing/2014/main" id="{2D39C865-61C3-B79D-DD12-9299DFA642F0}"/>
                </a:ext>
              </a:extLst>
            </p:cNvPr>
            <p:cNvSpPr/>
            <p:nvPr/>
          </p:nvSpPr>
          <p:spPr>
            <a:xfrm>
              <a:off x="611810" y="2473329"/>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40</a:t>
              </a:r>
            </a:p>
          </p:txBody>
        </p:sp>
        <p:sp>
          <p:nvSpPr>
            <p:cNvPr id="16" name="TextBox 15">
              <a:extLst>
                <a:ext uri="{FF2B5EF4-FFF2-40B4-BE49-F238E27FC236}">
                  <a16:creationId xmlns:a16="http://schemas.microsoft.com/office/drawing/2014/main" id="{732E3EE3-0C9D-581E-E32B-23345EBF231E}"/>
                </a:ext>
              </a:extLst>
            </p:cNvPr>
            <p:cNvSpPr txBox="1"/>
            <p:nvPr/>
          </p:nvSpPr>
          <p:spPr>
            <a:xfrm>
              <a:off x="566372" y="2891557"/>
              <a:ext cx="1049442" cy="400110"/>
            </a:xfrm>
            <a:prstGeom prst="rect">
              <a:avLst/>
            </a:prstGeom>
            <a:noFill/>
          </p:spPr>
          <p:txBody>
            <a:bodyPr wrap="square" rtlCol="0">
              <a:spAutoFit/>
            </a:bodyPr>
            <a:lstStyle/>
            <a:p>
              <a:r>
                <a:rPr lang="en-CA" sz="1000" dirty="0">
                  <a:solidFill>
                    <a:schemeClr val="bg1"/>
                  </a:solidFill>
                </a:rPr>
                <a:t>Years</a:t>
              </a:r>
            </a:p>
            <a:p>
              <a:r>
                <a:rPr lang="en-CA" sz="1000" dirty="0">
                  <a:solidFill>
                    <a:schemeClr val="bg1"/>
                  </a:solidFill>
                </a:rPr>
                <a:t>(Substructure)</a:t>
              </a:r>
            </a:p>
          </p:txBody>
        </p:sp>
        <p:sp>
          <p:nvSpPr>
            <p:cNvPr id="17" name="Oval 16">
              <a:extLst>
                <a:ext uri="{FF2B5EF4-FFF2-40B4-BE49-F238E27FC236}">
                  <a16:creationId xmlns:a16="http://schemas.microsoft.com/office/drawing/2014/main" id="{D030BEF2-E38A-822C-CA2E-3EA545BFF33F}"/>
                </a:ext>
              </a:extLst>
            </p:cNvPr>
            <p:cNvSpPr/>
            <p:nvPr/>
          </p:nvSpPr>
          <p:spPr>
            <a:xfrm>
              <a:off x="3543826" y="2473620"/>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8" name="Oval 17">
              <a:extLst>
                <a:ext uri="{FF2B5EF4-FFF2-40B4-BE49-F238E27FC236}">
                  <a16:creationId xmlns:a16="http://schemas.microsoft.com/office/drawing/2014/main" id="{ED80C715-CBB5-1E5C-81EB-8FA9015DA6F3}"/>
                </a:ext>
              </a:extLst>
            </p:cNvPr>
            <p:cNvSpPr/>
            <p:nvPr/>
          </p:nvSpPr>
          <p:spPr>
            <a:xfrm>
              <a:off x="5236383" y="2417300"/>
              <a:ext cx="472430" cy="47243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19" name="TextBox 18">
              <a:extLst>
                <a:ext uri="{FF2B5EF4-FFF2-40B4-BE49-F238E27FC236}">
                  <a16:creationId xmlns:a16="http://schemas.microsoft.com/office/drawing/2014/main" id="{9FC037D3-5401-8866-C2ED-59F673FCA161}"/>
                </a:ext>
              </a:extLst>
            </p:cNvPr>
            <p:cNvSpPr txBox="1"/>
            <p:nvPr/>
          </p:nvSpPr>
          <p:spPr>
            <a:xfrm>
              <a:off x="3184025" y="2858728"/>
              <a:ext cx="1079391" cy="400110"/>
            </a:xfrm>
            <a:prstGeom prst="rect">
              <a:avLst/>
            </a:prstGeom>
            <a:noFill/>
          </p:spPr>
          <p:txBody>
            <a:bodyPr wrap="square" rtlCol="0">
              <a:spAutoFit/>
            </a:bodyPr>
            <a:lstStyle/>
            <a:p>
              <a:pPr algn="ctr"/>
              <a:r>
                <a:rPr lang="en-CA" sz="1000" dirty="0">
                  <a:solidFill>
                    <a:schemeClr val="bg1"/>
                  </a:solidFill>
                </a:rPr>
                <a:t>Deck Replacement</a:t>
              </a:r>
            </a:p>
          </p:txBody>
        </p:sp>
        <p:sp>
          <p:nvSpPr>
            <p:cNvPr id="20" name="TextBox 19">
              <a:extLst>
                <a:ext uri="{FF2B5EF4-FFF2-40B4-BE49-F238E27FC236}">
                  <a16:creationId xmlns:a16="http://schemas.microsoft.com/office/drawing/2014/main" id="{22CF7570-5F26-6880-2D16-A64AB341744E}"/>
                </a:ext>
              </a:extLst>
            </p:cNvPr>
            <p:cNvSpPr txBox="1"/>
            <p:nvPr/>
          </p:nvSpPr>
          <p:spPr>
            <a:xfrm>
              <a:off x="4559290" y="2889979"/>
              <a:ext cx="1812910" cy="400110"/>
            </a:xfrm>
            <a:prstGeom prst="rect">
              <a:avLst/>
            </a:prstGeom>
            <a:noFill/>
          </p:spPr>
          <p:txBody>
            <a:bodyPr wrap="square" rtlCol="0">
              <a:spAutoFit/>
            </a:bodyPr>
            <a:lstStyle/>
            <a:p>
              <a:pPr algn="ctr"/>
              <a:r>
                <a:rPr lang="en-CA" sz="1000" dirty="0">
                  <a:solidFill>
                    <a:schemeClr val="bg1"/>
                  </a:solidFill>
                </a:rPr>
                <a:t>Deck, Railing and Substructure Replacement</a:t>
              </a:r>
            </a:p>
          </p:txBody>
        </p:sp>
        <p:sp>
          <p:nvSpPr>
            <p:cNvPr id="35" name="Oval 34">
              <a:extLst>
                <a:ext uri="{FF2B5EF4-FFF2-40B4-BE49-F238E27FC236}">
                  <a16:creationId xmlns:a16="http://schemas.microsoft.com/office/drawing/2014/main" id="{EA6E242E-374E-B069-4BBA-30F3225B3AFD}"/>
                </a:ext>
              </a:extLst>
            </p:cNvPr>
            <p:cNvSpPr/>
            <p:nvPr/>
          </p:nvSpPr>
          <p:spPr>
            <a:xfrm>
              <a:off x="8501311" y="2427734"/>
              <a:ext cx="535185" cy="535185"/>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38" name="Oval 37">
              <a:extLst>
                <a:ext uri="{FF2B5EF4-FFF2-40B4-BE49-F238E27FC236}">
                  <a16:creationId xmlns:a16="http://schemas.microsoft.com/office/drawing/2014/main" id="{AC56C92F-B304-5987-E137-B2A80B5E4F47}"/>
                </a:ext>
              </a:extLst>
            </p:cNvPr>
            <p:cNvSpPr/>
            <p:nvPr/>
          </p:nvSpPr>
          <p:spPr>
            <a:xfrm>
              <a:off x="2838030"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40" name="Oval 39">
              <a:extLst>
                <a:ext uri="{FF2B5EF4-FFF2-40B4-BE49-F238E27FC236}">
                  <a16:creationId xmlns:a16="http://schemas.microsoft.com/office/drawing/2014/main" id="{FB7E13DF-C326-A544-56F7-1A78C2A5C556}"/>
                </a:ext>
              </a:extLst>
            </p:cNvPr>
            <p:cNvSpPr/>
            <p:nvPr/>
          </p:nvSpPr>
          <p:spPr>
            <a:xfrm>
              <a:off x="3203848"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41" name="TextBox 40">
              <a:extLst>
                <a:ext uri="{FF2B5EF4-FFF2-40B4-BE49-F238E27FC236}">
                  <a16:creationId xmlns:a16="http://schemas.microsoft.com/office/drawing/2014/main" id="{88935F3E-9D26-7E81-087D-EBE1E7B82DDE}"/>
                </a:ext>
              </a:extLst>
            </p:cNvPr>
            <p:cNvSpPr txBox="1"/>
            <p:nvPr/>
          </p:nvSpPr>
          <p:spPr>
            <a:xfrm>
              <a:off x="2267744" y="2067694"/>
              <a:ext cx="1490698" cy="246221"/>
            </a:xfrm>
            <a:prstGeom prst="rect">
              <a:avLst/>
            </a:prstGeom>
            <a:noFill/>
          </p:spPr>
          <p:txBody>
            <a:bodyPr wrap="square" rtlCol="0">
              <a:spAutoFit/>
            </a:bodyPr>
            <a:lstStyle/>
            <a:p>
              <a:pPr algn="ctr"/>
              <a:r>
                <a:rPr lang="en-CA" sz="1000" dirty="0">
                  <a:solidFill>
                    <a:schemeClr val="bg1"/>
                  </a:solidFill>
                </a:rPr>
                <a:t>Decking Repairs</a:t>
              </a:r>
            </a:p>
          </p:txBody>
        </p:sp>
        <p:sp>
          <p:nvSpPr>
            <p:cNvPr id="42" name="Left Brace 41">
              <a:extLst>
                <a:ext uri="{FF2B5EF4-FFF2-40B4-BE49-F238E27FC236}">
                  <a16:creationId xmlns:a16="http://schemas.microsoft.com/office/drawing/2014/main" id="{09B6138A-AFF0-E727-A612-BBD4CBE803A3}"/>
                </a:ext>
              </a:extLst>
            </p:cNvPr>
            <p:cNvSpPr/>
            <p:nvPr/>
          </p:nvSpPr>
          <p:spPr>
            <a:xfrm rot="5400000">
              <a:off x="2866921" y="1887350"/>
              <a:ext cx="153570" cy="1045646"/>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3" name="Oval 42">
              <a:extLst>
                <a:ext uri="{FF2B5EF4-FFF2-40B4-BE49-F238E27FC236}">
                  <a16:creationId xmlns:a16="http://schemas.microsoft.com/office/drawing/2014/main" id="{413B5DAB-F170-E1C6-8F29-0AC3C3956BB2}"/>
                </a:ext>
              </a:extLst>
            </p:cNvPr>
            <p:cNvSpPr/>
            <p:nvPr/>
          </p:nvSpPr>
          <p:spPr>
            <a:xfrm>
              <a:off x="2426867" y="2545985"/>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44" name="Oval 43">
              <a:extLst>
                <a:ext uri="{FF2B5EF4-FFF2-40B4-BE49-F238E27FC236}">
                  <a16:creationId xmlns:a16="http://schemas.microsoft.com/office/drawing/2014/main" id="{142E09AD-7E20-E7DF-2F06-377FCC30D50B}"/>
                </a:ext>
              </a:extLst>
            </p:cNvPr>
            <p:cNvSpPr/>
            <p:nvPr/>
          </p:nvSpPr>
          <p:spPr>
            <a:xfrm>
              <a:off x="7613816" y="2587796"/>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49" name="Oval 48">
              <a:extLst>
                <a:ext uri="{FF2B5EF4-FFF2-40B4-BE49-F238E27FC236}">
                  <a16:creationId xmlns:a16="http://schemas.microsoft.com/office/drawing/2014/main" id="{68CEEDD5-3579-ECE9-DBC3-6508C0EA41EB}"/>
                </a:ext>
              </a:extLst>
            </p:cNvPr>
            <p:cNvSpPr/>
            <p:nvPr/>
          </p:nvSpPr>
          <p:spPr>
            <a:xfrm>
              <a:off x="4454140" y="2549542"/>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2" name="Oval 51">
              <a:extLst>
                <a:ext uri="{FF2B5EF4-FFF2-40B4-BE49-F238E27FC236}">
                  <a16:creationId xmlns:a16="http://schemas.microsoft.com/office/drawing/2014/main" id="{C1B48DED-B3B6-BF5A-BCFE-9A400AC6359F}"/>
                </a:ext>
              </a:extLst>
            </p:cNvPr>
            <p:cNvSpPr/>
            <p:nvPr/>
          </p:nvSpPr>
          <p:spPr>
            <a:xfrm>
              <a:off x="4819958" y="2549542"/>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3" name="Oval 52">
              <a:extLst>
                <a:ext uri="{FF2B5EF4-FFF2-40B4-BE49-F238E27FC236}">
                  <a16:creationId xmlns:a16="http://schemas.microsoft.com/office/drawing/2014/main" id="{BD2B12DC-B94F-4E32-79F7-82EA0402732C}"/>
                </a:ext>
              </a:extLst>
            </p:cNvPr>
            <p:cNvSpPr/>
            <p:nvPr/>
          </p:nvSpPr>
          <p:spPr>
            <a:xfrm>
              <a:off x="4067944" y="2549542"/>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4" name="Oval 53">
              <a:extLst>
                <a:ext uri="{FF2B5EF4-FFF2-40B4-BE49-F238E27FC236}">
                  <a16:creationId xmlns:a16="http://schemas.microsoft.com/office/drawing/2014/main" id="{601D622A-79E9-D580-E544-7D2FCAC0453A}"/>
                </a:ext>
              </a:extLst>
            </p:cNvPr>
            <p:cNvSpPr/>
            <p:nvPr/>
          </p:nvSpPr>
          <p:spPr>
            <a:xfrm>
              <a:off x="7129119" y="2506612"/>
              <a:ext cx="359790" cy="359790"/>
            </a:xfrm>
            <a:prstGeom prst="ellipse">
              <a:avLst/>
            </a:prstGeom>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5" name="TextBox 54">
              <a:extLst>
                <a:ext uri="{FF2B5EF4-FFF2-40B4-BE49-F238E27FC236}">
                  <a16:creationId xmlns:a16="http://schemas.microsoft.com/office/drawing/2014/main" id="{AC3DF155-A33C-D193-556F-6C99E582C884}"/>
                </a:ext>
              </a:extLst>
            </p:cNvPr>
            <p:cNvSpPr txBox="1"/>
            <p:nvPr/>
          </p:nvSpPr>
          <p:spPr>
            <a:xfrm>
              <a:off x="6769318" y="2891720"/>
              <a:ext cx="1079391" cy="400110"/>
            </a:xfrm>
            <a:prstGeom prst="rect">
              <a:avLst/>
            </a:prstGeom>
            <a:noFill/>
          </p:spPr>
          <p:txBody>
            <a:bodyPr wrap="square" rtlCol="0">
              <a:spAutoFit/>
            </a:bodyPr>
            <a:lstStyle/>
            <a:p>
              <a:pPr algn="ctr"/>
              <a:r>
                <a:rPr lang="en-CA" sz="1000" dirty="0">
                  <a:solidFill>
                    <a:schemeClr val="bg1"/>
                  </a:solidFill>
                </a:rPr>
                <a:t>Deck Replacement</a:t>
              </a:r>
            </a:p>
          </p:txBody>
        </p:sp>
        <p:sp>
          <p:nvSpPr>
            <p:cNvPr id="56" name="Oval 55">
              <a:extLst>
                <a:ext uri="{FF2B5EF4-FFF2-40B4-BE49-F238E27FC236}">
                  <a16:creationId xmlns:a16="http://schemas.microsoft.com/office/drawing/2014/main" id="{C9CDF7C9-C7FD-082A-6557-22E1789C157A}"/>
                </a:ext>
              </a:extLst>
            </p:cNvPr>
            <p:cNvSpPr/>
            <p:nvPr/>
          </p:nvSpPr>
          <p:spPr>
            <a:xfrm>
              <a:off x="6423323" y="2578977"/>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7" name="Oval 56">
              <a:extLst>
                <a:ext uri="{FF2B5EF4-FFF2-40B4-BE49-F238E27FC236}">
                  <a16:creationId xmlns:a16="http://schemas.microsoft.com/office/drawing/2014/main" id="{64594884-C52F-E23B-F419-D673803952DD}"/>
                </a:ext>
              </a:extLst>
            </p:cNvPr>
            <p:cNvSpPr/>
            <p:nvPr/>
          </p:nvSpPr>
          <p:spPr>
            <a:xfrm>
              <a:off x="6789141" y="2578977"/>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8" name="Oval 57">
              <a:extLst>
                <a:ext uri="{FF2B5EF4-FFF2-40B4-BE49-F238E27FC236}">
                  <a16:creationId xmlns:a16="http://schemas.microsoft.com/office/drawing/2014/main" id="{3E57866F-76A3-065C-A946-ACEF663ED57A}"/>
                </a:ext>
              </a:extLst>
            </p:cNvPr>
            <p:cNvSpPr/>
            <p:nvPr/>
          </p:nvSpPr>
          <p:spPr>
            <a:xfrm>
              <a:off x="6012160" y="2578977"/>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59" name="Oval 58">
              <a:extLst>
                <a:ext uri="{FF2B5EF4-FFF2-40B4-BE49-F238E27FC236}">
                  <a16:creationId xmlns:a16="http://schemas.microsoft.com/office/drawing/2014/main" id="{3B131636-2967-DEB7-55EC-692227023D46}"/>
                </a:ext>
              </a:extLst>
            </p:cNvPr>
            <p:cNvSpPr/>
            <p:nvPr/>
          </p:nvSpPr>
          <p:spPr>
            <a:xfrm>
              <a:off x="7933680" y="2584190"/>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sp>
          <p:nvSpPr>
            <p:cNvPr id="61" name="Oval 60">
              <a:extLst>
                <a:ext uri="{FF2B5EF4-FFF2-40B4-BE49-F238E27FC236}">
                  <a16:creationId xmlns:a16="http://schemas.microsoft.com/office/drawing/2014/main" id="{2BC764F2-2210-EE68-F3CE-B81EEE4004CC}"/>
                </a:ext>
              </a:extLst>
            </p:cNvPr>
            <p:cNvSpPr/>
            <p:nvPr/>
          </p:nvSpPr>
          <p:spPr>
            <a:xfrm>
              <a:off x="8238630" y="2584190"/>
              <a:ext cx="221802" cy="215061"/>
            </a:xfrm>
            <a:prstGeom prst="ellipse">
              <a:avLst/>
            </a:prstGeom>
            <a:ln w="19050"/>
          </p:spPr>
          <p:style>
            <a:lnRef idx="3">
              <a:schemeClr val="lt1"/>
            </a:lnRef>
            <a:fillRef idx="1">
              <a:schemeClr val="accent4"/>
            </a:fillRef>
            <a:effectRef idx="1">
              <a:schemeClr val="accent4"/>
            </a:effectRef>
            <a:fontRef idx="minor">
              <a:schemeClr val="lt1"/>
            </a:fontRef>
          </p:style>
          <p:txBody>
            <a:bodyPr lIns="0" tIns="0" rIns="0" bIns="0" rtlCol="0" anchor="ctr"/>
            <a:lstStyle/>
            <a:p>
              <a:pPr algn="ctr"/>
              <a:r>
                <a:rPr lang="en-CA" sz="1200" b="1" dirty="0"/>
                <a:t>$</a:t>
              </a:r>
            </a:p>
          </p:txBody>
        </p:sp>
      </p:grpSp>
      <p:grpSp>
        <p:nvGrpSpPr>
          <p:cNvPr id="112" name="Group 111" descr="An illustrative graphic showing lifecycle costs over a 75 year period for an elevated with decking option that has a deck a 40-year life cycle for the deck, railing and substructure with full replacement including the foundations at 75 years.">
            <a:extLst>
              <a:ext uri="{FF2B5EF4-FFF2-40B4-BE49-F238E27FC236}">
                <a16:creationId xmlns:a16="http://schemas.microsoft.com/office/drawing/2014/main" id="{FA6E62A0-A11E-903E-4927-C5AD90040496}"/>
              </a:ext>
            </a:extLst>
          </p:cNvPr>
          <p:cNvGrpSpPr/>
          <p:nvPr/>
        </p:nvGrpSpPr>
        <p:grpSpPr>
          <a:xfrm>
            <a:off x="35497" y="3370900"/>
            <a:ext cx="8843892" cy="1125363"/>
            <a:chOff x="35497" y="3370900"/>
            <a:chExt cx="8843892" cy="1125363"/>
          </a:xfrm>
        </p:grpSpPr>
        <p:pic>
          <p:nvPicPr>
            <p:cNvPr id="3" name="Picture 2">
              <a:extLst>
                <a:ext uri="{FF2B5EF4-FFF2-40B4-BE49-F238E27FC236}">
                  <a16:creationId xmlns:a16="http://schemas.microsoft.com/office/drawing/2014/main" id="{DBE6E13B-BE76-92BD-E76A-DFF61752262A}"/>
                </a:ext>
              </a:extLst>
            </p:cNvPr>
            <p:cNvPicPr>
              <a:picLocks noChangeAspect="1"/>
            </p:cNvPicPr>
            <p:nvPr/>
          </p:nvPicPr>
          <p:blipFill rotWithShape="1">
            <a:blip r:embed="rId4"/>
            <a:srcRect t="42126"/>
            <a:stretch/>
          </p:blipFill>
          <p:spPr>
            <a:xfrm>
              <a:off x="971600" y="3435846"/>
              <a:ext cx="1220935" cy="992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5" name="TextBox 154">
              <a:extLst>
                <a:ext uri="{FF2B5EF4-FFF2-40B4-BE49-F238E27FC236}">
                  <a16:creationId xmlns:a16="http://schemas.microsoft.com/office/drawing/2014/main" id="{ED701870-7284-88BD-77E8-4EB4A73BDEE9}"/>
                </a:ext>
              </a:extLst>
            </p:cNvPr>
            <p:cNvSpPr txBox="1"/>
            <p:nvPr/>
          </p:nvSpPr>
          <p:spPr>
            <a:xfrm>
              <a:off x="35497" y="3435846"/>
              <a:ext cx="1188798" cy="400110"/>
            </a:xfrm>
            <a:prstGeom prst="rect">
              <a:avLst/>
            </a:prstGeom>
            <a:noFill/>
          </p:spPr>
          <p:txBody>
            <a:bodyPr wrap="square" rtlCol="0">
              <a:spAutoFit/>
            </a:bodyPr>
            <a:lstStyle/>
            <a:p>
              <a:r>
                <a:rPr lang="en-CA" sz="1000" b="1" dirty="0">
                  <a:solidFill>
                    <a:schemeClr val="bg1"/>
                  </a:solidFill>
                </a:rPr>
                <a:t>Composite with Metal railing</a:t>
              </a:r>
            </a:p>
          </p:txBody>
        </p:sp>
        <p:sp>
          <p:nvSpPr>
            <p:cNvPr id="156" name="Oval 155">
              <a:extLst>
                <a:ext uri="{FF2B5EF4-FFF2-40B4-BE49-F238E27FC236}">
                  <a16:creationId xmlns:a16="http://schemas.microsoft.com/office/drawing/2014/main" id="{F7D83F84-4FD9-2427-5522-C9F544FD08EB}"/>
                </a:ext>
              </a:extLst>
            </p:cNvPr>
            <p:cNvSpPr/>
            <p:nvPr/>
          </p:nvSpPr>
          <p:spPr>
            <a:xfrm>
              <a:off x="379357" y="3814818"/>
              <a:ext cx="359790" cy="359790"/>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40</a:t>
              </a:r>
            </a:p>
          </p:txBody>
        </p:sp>
        <p:sp>
          <p:nvSpPr>
            <p:cNvPr id="157" name="TextBox 156">
              <a:extLst>
                <a:ext uri="{FF2B5EF4-FFF2-40B4-BE49-F238E27FC236}">
                  <a16:creationId xmlns:a16="http://schemas.microsoft.com/office/drawing/2014/main" id="{1AA47BBC-56AD-50F3-E51D-EE6A99736FCB}"/>
                </a:ext>
              </a:extLst>
            </p:cNvPr>
            <p:cNvSpPr txBox="1"/>
            <p:nvPr/>
          </p:nvSpPr>
          <p:spPr>
            <a:xfrm>
              <a:off x="197392" y="4197737"/>
              <a:ext cx="737960" cy="246221"/>
            </a:xfrm>
            <a:prstGeom prst="rect">
              <a:avLst/>
            </a:prstGeom>
            <a:noFill/>
          </p:spPr>
          <p:txBody>
            <a:bodyPr wrap="square" rtlCol="0">
              <a:spAutoFit/>
            </a:bodyPr>
            <a:lstStyle/>
            <a:p>
              <a:pPr algn="ctr"/>
              <a:r>
                <a:rPr lang="en-CA" sz="1000" dirty="0">
                  <a:solidFill>
                    <a:schemeClr val="bg1"/>
                  </a:solidFill>
                </a:rPr>
                <a:t>Years</a:t>
              </a:r>
            </a:p>
          </p:txBody>
        </p:sp>
        <p:sp>
          <p:nvSpPr>
            <p:cNvPr id="160" name="Rectangle 159">
              <a:extLst>
                <a:ext uri="{FF2B5EF4-FFF2-40B4-BE49-F238E27FC236}">
                  <a16:creationId xmlns:a16="http://schemas.microsoft.com/office/drawing/2014/main" id="{23AFF296-30E8-BB10-5D53-189D05F137A3}"/>
                </a:ext>
              </a:extLst>
            </p:cNvPr>
            <p:cNvSpPr/>
            <p:nvPr/>
          </p:nvSpPr>
          <p:spPr>
            <a:xfrm>
              <a:off x="1474673" y="3370900"/>
              <a:ext cx="727590" cy="280970"/>
            </a:xfrm>
            <a:prstGeom prst="rect">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$2,830/m</a:t>
              </a:r>
            </a:p>
          </p:txBody>
        </p:sp>
        <p:sp>
          <p:nvSpPr>
            <p:cNvPr id="45" name="Oval 44">
              <a:extLst>
                <a:ext uri="{FF2B5EF4-FFF2-40B4-BE49-F238E27FC236}">
                  <a16:creationId xmlns:a16="http://schemas.microsoft.com/office/drawing/2014/main" id="{C218D7A4-BDA6-4B4A-752B-C13ABEA9F971}"/>
                </a:ext>
              </a:extLst>
            </p:cNvPr>
            <p:cNvSpPr/>
            <p:nvPr/>
          </p:nvSpPr>
          <p:spPr>
            <a:xfrm>
              <a:off x="5236383" y="3579862"/>
              <a:ext cx="472430" cy="472430"/>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46" name="Oval 45">
              <a:extLst>
                <a:ext uri="{FF2B5EF4-FFF2-40B4-BE49-F238E27FC236}">
                  <a16:creationId xmlns:a16="http://schemas.microsoft.com/office/drawing/2014/main" id="{5740FA26-0F72-54D1-0BC1-C57C74D9B7C5}"/>
                </a:ext>
              </a:extLst>
            </p:cNvPr>
            <p:cNvSpPr/>
            <p:nvPr/>
          </p:nvSpPr>
          <p:spPr>
            <a:xfrm>
              <a:off x="2771800" y="3726174"/>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48" name="Oval 47">
              <a:extLst>
                <a:ext uri="{FF2B5EF4-FFF2-40B4-BE49-F238E27FC236}">
                  <a16:creationId xmlns:a16="http://schemas.microsoft.com/office/drawing/2014/main" id="{5B3045CB-833E-C179-CC58-01843EE42A93}"/>
                </a:ext>
              </a:extLst>
            </p:cNvPr>
            <p:cNvSpPr/>
            <p:nvPr/>
          </p:nvSpPr>
          <p:spPr>
            <a:xfrm>
              <a:off x="8344204" y="3579862"/>
              <a:ext cx="535185" cy="535185"/>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62" name="Oval 61">
              <a:extLst>
                <a:ext uri="{FF2B5EF4-FFF2-40B4-BE49-F238E27FC236}">
                  <a16:creationId xmlns:a16="http://schemas.microsoft.com/office/drawing/2014/main" id="{A783094F-98C3-33C4-EFAB-39A56EAEAD1B}"/>
                </a:ext>
              </a:extLst>
            </p:cNvPr>
            <p:cNvSpPr/>
            <p:nvPr/>
          </p:nvSpPr>
          <p:spPr>
            <a:xfrm>
              <a:off x="3621286" y="3723878"/>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63" name="Oval 62">
              <a:extLst>
                <a:ext uri="{FF2B5EF4-FFF2-40B4-BE49-F238E27FC236}">
                  <a16:creationId xmlns:a16="http://schemas.microsoft.com/office/drawing/2014/main" id="{2F3B3ECD-B9D0-CD9C-486B-E960A7E993E1}"/>
                </a:ext>
              </a:extLst>
            </p:cNvPr>
            <p:cNvSpPr/>
            <p:nvPr/>
          </p:nvSpPr>
          <p:spPr>
            <a:xfrm>
              <a:off x="4514599" y="3733022"/>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64" name="TextBox 63">
              <a:extLst>
                <a:ext uri="{FF2B5EF4-FFF2-40B4-BE49-F238E27FC236}">
                  <a16:creationId xmlns:a16="http://schemas.microsoft.com/office/drawing/2014/main" id="{50875192-59D9-EE56-4356-0A0EA49B65D8}"/>
                </a:ext>
              </a:extLst>
            </p:cNvPr>
            <p:cNvSpPr txBox="1"/>
            <p:nvPr/>
          </p:nvSpPr>
          <p:spPr>
            <a:xfrm>
              <a:off x="3004955" y="4173098"/>
              <a:ext cx="1490698" cy="246221"/>
            </a:xfrm>
            <a:prstGeom prst="rect">
              <a:avLst/>
            </a:prstGeom>
            <a:noFill/>
          </p:spPr>
          <p:txBody>
            <a:bodyPr wrap="square" rtlCol="0">
              <a:spAutoFit/>
            </a:bodyPr>
            <a:lstStyle/>
            <a:p>
              <a:pPr algn="ctr"/>
              <a:r>
                <a:rPr lang="en-CA" sz="1000" dirty="0">
                  <a:solidFill>
                    <a:schemeClr val="bg1"/>
                  </a:solidFill>
                </a:rPr>
                <a:t>Decking Repairs</a:t>
              </a:r>
            </a:p>
          </p:txBody>
        </p:sp>
        <p:sp>
          <p:nvSpPr>
            <p:cNvPr id="65" name="Left Brace 64">
              <a:extLst>
                <a:ext uri="{FF2B5EF4-FFF2-40B4-BE49-F238E27FC236}">
                  <a16:creationId xmlns:a16="http://schemas.microsoft.com/office/drawing/2014/main" id="{D8547942-826D-519D-E91D-73F0B0149540}"/>
                </a:ext>
              </a:extLst>
            </p:cNvPr>
            <p:cNvSpPr/>
            <p:nvPr/>
          </p:nvSpPr>
          <p:spPr>
            <a:xfrm rot="16200000">
              <a:off x="3677765" y="3068531"/>
              <a:ext cx="154469" cy="2029031"/>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6" name="TextBox 65">
              <a:extLst>
                <a:ext uri="{FF2B5EF4-FFF2-40B4-BE49-F238E27FC236}">
                  <a16:creationId xmlns:a16="http://schemas.microsoft.com/office/drawing/2014/main" id="{E61909CE-6182-EAAC-1664-2818E9CBB0C0}"/>
                </a:ext>
              </a:extLst>
            </p:cNvPr>
            <p:cNvSpPr txBox="1"/>
            <p:nvPr/>
          </p:nvSpPr>
          <p:spPr>
            <a:xfrm>
              <a:off x="4559290" y="4096153"/>
              <a:ext cx="1812910" cy="400110"/>
            </a:xfrm>
            <a:prstGeom prst="rect">
              <a:avLst/>
            </a:prstGeom>
            <a:noFill/>
          </p:spPr>
          <p:txBody>
            <a:bodyPr wrap="square" rtlCol="0">
              <a:spAutoFit/>
            </a:bodyPr>
            <a:lstStyle/>
            <a:p>
              <a:pPr algn="ctr"/>
              <a:r>
                <a:rPr lang="en-CA" sz="1000" dirty="0">
                  <a:solidFill>
                    <a:schemeClr val="bg1"/>
                  </a:solidFill>
                </a:rPr>
                <a:t>Deck, Railing and Substructure Replacement</a:t>
              </a:r>
            </a:p>
          </p:txBody>
        </p:sp>
        <p:sp>
          <p:nvSpPr>
            <p:cNvPr id="67" name="TextBox 66">
              <a:extLst>
                <a:ext uri="{FF2B5EF4-FFF2-40B4-BE49-F238E27FC236}">
                  <a16:creationId xmlns:a16="http://schemas.microsoft.com/office/drawing/2014/main" id="{4F773A22-68C1-9B7B-B7AC-CFCFC7B99E15}"/>
                </a:ext>
              </a:extLst>
            </p:cNvPr>
            <p:cNvSpPr txBox="1"/>
            <p:nvPr/>
          </p:nvSpPr>
          <p:spPr>
            <a:xfrm>
              <a:off x="7452320" y="4043848"/>
              <a:ext cx="1008842" cy="400110"/>
            </a:xfrm>
            <a:prstGeom prst="rect">
              <a:avLst/>
            </a:prstGeom>
            <a:noFill/>
          </p:spPr>
          <p:txBody>
            <a:bodyPr wrap="square" rtlCol="0">
              <a:spAutoFit/>
            </a:bodyPr>
            <a:lstStyle/>
            <a:p>
              <a:pPr algn="r"/>
              <a:r>
                <a:rPr lang="en-CA" sz="1000" dirty="0">
                  <a:solidFill>
                    <a:schemeClr val="bg1"/>
                  </a:solidFill>
                </a:rPr>
                <a:t>Full Replacement</a:t>
              </a:r>
            </a:p>
          </p:txBody>
        </p:sp>
        <p:sp>
          <p:nvSpPr>
            <p:cNvPr id="68" name="Oval 67">
              <a:extLst>
                <a:ext uri="{FF2B5EF4-FFF2-40B4-BE49-F238E27FC236}">
                  <a16:creationId xmlns:a16="http://schemas.microsoft.com/office/drawing/2014/main" id="{7A8540BA-61A6-2637-2F51-DBB0C2B4EF52}"/>
                </a:ext>
              </a:extLst>
            </p:cNvPr>
            <p:cNvSpPr/>
            <p:nvPr/>
          </p:nvSpPr>
          <p:spPr>
            <a:xfrm>
              <a:off x="6295591" y="3726174"/>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69" name="Oval 68">
              <a:extLst>
                <a:ext uri="{FF2B5EF4-FFF2-40B4-BE49-F238E27FC236}">
                  <a16:creationId xmlns:a16="http://schemas.microsoft.com/office/drawing/2014/main" id="{B35C0554-54EE-F2B2-8BF4-F36CAB3C95A7}"/>
                </a:ext>
              </a:extLst>
            </p:cNvPr>
            <p:cNvSpPr/>
            <p:nvPr/>
          </p:nvSpPr>
          <p:spPr>
            <a:xfrm>
              <a:off x="7145077" y="3723878"/>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sp>
          <p:nvSpPr>
            <p:cNvPr id="70" name="Oval 69">
              <a:extLst>
                <a:ext uri="{FF2B5EF4-FFF2-40B4-BE49-F238E27FC236}">
                  <a16:creationId xmlns:a16="http://schemas.microsoft.com/office/drawing/2014/main" id="{4A10EC00-0097-01DD-5E50-35AF9B38E7AE}"/>
                </a:ext>
              </a:extLst>
            </p:cNvPr>
            <p:cNvSpPr/>
            <p:nvPr/>
          </p:nvSpPr>
          <p:spPr>
            <a:xfrm>
              <a:off x="7956376" y="3733022"/>
              <a:ext cx="221802" cy="215061"/>
            </a:xfrm>
            <a:prstGeom prst="ellipse">
              <a:avLst/>
            </a:prstGeom>
          </p:spPr>
          <p:style>
            <a:lnRef idx="3">
              <a:schemeClr val="lt1"/>
            </a:lnRef>
            <a:fillRef idx="1">
              <a:schemeClr val="accent1"/>
            </a:fillRef>
            <a:effectRef idx="1">
              <a:schemeClr val="accent1"/>
            </a:effectRef>
            <a:fontRef idx="minor">
              <a:schemeClr val="lt1"/>
            </a:fontRef>
          </p:style>
          <p:txBody>
            <a:bodyPr lIns="0" tIns="0" rIns="0" bIns="0" rtlCol="0" anchor="ctr"/>
            <a:lstStyle/>
            <a:p>
              <a:pPr algn="ctr"/>
              <a:r>
                <a:rPr lang="en-CA" sz="1200" b="1" dirty="0"/>
                <a:t>$</a:t>
              </a:r>
            </a:p>
          </p:txBody>
        </p:sp>
      </p:grpSp>
      <p:sp>
        <p:nvSpPr>
          <p:cNvPr id="103" name="TextBox 102">
            <a:extLst>
              <a:ext uri="{FF2B5EF4-FFF2-40B4-BE49-F238E27FC236}">
                <a16:creationId xmlns:a16="http://schemas.microsoft.com/office/drawing/2014/main" id="{1333C9A7-8FC0-0108-DB32-0EB649D1E8A8}"/>
              </a:ext>
            </a:extLst>
          </p:cNvPr>
          <p:cNvSpPr txBox="1"/>
          <p:nvPr/>
        </p:nvSpPr>
        <p:spPr>
          <a:xfrm>
            <a:off x="35496" y="728994"/>
            <a:ext cx="997370" cy="400110"/>
          </a:xfrm>
          <a:prstGeom prst="rect">
            <a:avLst/>
          </a:prstGeom>
          <a:noFill/>
        </p:spPr>
        <p:txBody>
          <a:bodyPr wrap="square" rtlCol="0">
            <a:spAutoFit/>
          </a:bodyPr>
          <a:lstStyle/>
          <a:p>
            <a:pPr algn="ctr"/>
            <a:r>
              <a:rPr lang="en-CA" sz="1000" b="1" dirty="0">
                <a:solidFill>
                  <a:schemeClr val="bg1"/>
                </a:solidFill>
              </a:rPr>
              <a:t>Wood Close to Grade</a:t>
            </a:r>
          </a:p>
        </p:txBody>
      </p:sp>
      <p:sp>
        <p:nvSpPr>
          <p:cNvPr id="88" name="TextBox 87">
            <a:extLst>
              <a:ext uri="{FF2B5EF4-FFF2-40B4-BE49-F238E27FC236}">
                <a16:creationId xmlns:a16="http://schemas.microsoft.com/office/drawing/2014/main" id="{90C0E9A9-E75C-92A2-C5C4-11CD499A3513}"/>
              </a:ext>
            </a:extLst>
          </p:cNvPr>
          <p:cNvSpPr txBox="1"/>
          <p:nvPr/>
        </p:nvSpPr>
        <p:spPr>
          <a:xfrm>
            <a:off x="4246639" y="1490545"/>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92" name="TextBox 91">
            <a:extLst>
              <a:ext uri="{FF2B5EF4-FFF2-40B4-BE49-F238E27FC236}">
                <a16:creationId xmlns:a16="http://schemas.microsoft.com/office/drawing/2014/main" id="{9C3FA0AB-E2DE-AE7F-3F4A-A3AA0C301E5F}"/>
              </a:ext>
            </a:extLst>
          </p:cNvPr>
          <p:cNvSpPr txBox="1"/>
          <p:nvPr/>
        </p:nvSpPr>
        <p:spPr>
          <a:xfrm>
            <a:off x="5564912" y="1504198"/>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94" name="TextBox 93">
            <a:extLst>
              <a:ext uri="{FF2B5EF4-FFF2-40B4-BE49-F238E27FC236}">
                <a16:creationId xmlns:a16="http://schemas.microsoft.com/office/drawing/2014/main" id="{9B25F812-0EBD-8461-5D59-F03C95617F42}"/>
              </a:ext>
            </a:extLst>
          </p:cNvPr>
          <p:cNvSpPr txBox="1"/>
          <p:nvPr/>
        </p:nvSpPr>
        <p:spPr>
          <a:xfrm>
            <a:off x="4112449" y="483118"/>
            <a:ext cx="1326303" cy="400110"/>
          </a:xfrm>
          <a:prstGeom prst="rect">
            <a:avLst/>
          </a:prstGeom>
          <a:noFill/>
        </p:spPr>
        <p:txBody>
          <a:bodyPr wrap="square" rtlCol="0">
            <a:spAutoFit/>
          </a:bodyPr>
          <a:lstStyle/>
          <a:p>
            <a:r>
              <a:rPr lang="en-CA" sz="1000" dirty="0">
                <a:solidFill>
                  <a:schemeClr val="bg1"/>
                </a:solidFill>
              </a:rPr>
              <a:t>Decking &amp; Sub-structure Repairs</a:t>
            </a:r>
          </a:p>
        </p:txBody>
      </p:sp>
      <p:sp>
        <p:nvSpPr>
          <p:cNvPr id="95" name="TextBox 94">
            <a:extLst>
              <a:ext uri="{FF2B5EF4-FFF2-40B4-BE49-F238E27FC236}">
                <a16:creationId xmlns:a16="http://schemas.microsoft.com/office/drawing/2014/main" id="{28AA8C31-CAEA-9AE8-B8CA-32E90F52AE6C}"/>
              </a:ext>
            </a:extLst>
          </p:cNvPr>
          <p:cNvSpPr txBox="1"/>
          <p:nvPr/>
        </p:nvSpPr>
        <p:spPr>
          <a:xfrm>
            <a:off x="7814363" y="1575825"/>
            <a:ext cx="1008842" cy="400110"/>
          </a:xfrm>
          <a:prstGeom prst="rect">
            <a:avLst/>
          </a:prstGeom>
          <a:noFill/>
        </p:spPr>
        <p:txBody>
          <a:bodyPr wrap="square" rtlCol="0">
            <a:spAutoFit/>
          </a:bodyPr>
          <a:lstStyle/>
          <a:p>
            <a:pPr algn="r"/>
            <a:r>
              <a:rPr lang="en-CA" sz="1000" dirty="0">
                <a:solidFill>
                  <a:schemeClr val="bg1"/>
                </a:solidFill>
              </a:rPr>
              <a:t>Full Replacement</a:t>
            </a:r>
          </a:p>
        </p:txBody>
      </p:sp>
      <p:sp>
        <p:nvSpPr>
          <p:cNvPr id="100" name="TextBox 99">
            <a:extLst>
              <a:ext uri="{FF2B5EF4-FFF2-40B4-BE49-F238E27FC236}">
                <a16:creationId xmlns:a16="http://schemas.microsoft.com/office/drawing/2014/main" id="{9FC903E2-E66E-CE51-5513-5BA9425E7236}"/>
              </a:ext>
            </a:extLst>
          </p:cNvPr>
          <p:cNvSpPr txBox="1"/>
          <p:nvPr/>
        </p:nvSpPr>
        <p:spPr>
          <a:xfrm>
            <a:off x="2843578" y="1489341"/>
            <a:ext cx="1079391" cy="400110"/>
          </a:xfrm>
          <a:prstGeom prst="rect">
            <a:avLst/>
          </a:prstGeom>
          <a:noFill/>
        </p:spPr>
        <p:txBody>
          <a:bodyPr wrap="square" rtlCol="0">
            <a:spAutoFit/>
          </a:bodyPr>
          <a:lstStyle/>
          <a:p>
            <a:pPr algn="ctr"/>
            <a:r>
              <a:rPr lang="en-CA" sz="1000" dirty="0">
                <a:solidFill>
                  <a:schemeClr val="bg1"/>
                </a:solidFill>
              </a:rPr>
              <a:t>Full Replacement</a:t>
            </a:r>
          </a:p>
        </p:txBody>
      </p:sp>
      <p:grpSp>
        <p:nvGrpSpPr>
          <p:cNvPr id="110" name="Group 109" descr="An illustrative graphic showing frequent lifecycle costs over a 75 year period for a wood board close to grade option that has a lifecyle of 15 years between replacements.  ">
            <a:extLst>
              <a:ext uri="{FF2B5EF4-FFF2-40B4-BE49-F238E27FC236}">
                <a16:creationId xmlns:a16="http://schemas.microsoft.com/office/drawing/2014/main" id="{5407F09F-C166-6754-1CBC-ED1D0B306ED7}"/>
              </a:ext>
            </a:extLst>
          </p:cNvPr>
          <p:cNvGrpSpPr/>
          <p:nvPr/>
        </p:nvGrpSpPr>
        <p:grpSpPr>
          <a:xfrm>
            <a:off x="317030" y="616642"/>
            <a:ext cx="8550298" cy="1232973"/>
            <a:chOff x="317030" y="616642"/>
            <a:chExt cx="8550298" cy="1232973"/>
          </a:xfrm>
        </p:grpSpPr>
        <p:pic>
          <p:nvPicPr>
            <p:cNvPr id="11" name="Picture 10">
              <a:extLst>
                <a:ext uri="{FF2B5EF4-FFF2-40B4-BE49-F238E27FC236}">
                  <a16:creationId xmlns:a16="http://schemas.microsoft.com/office/drawing/2014/main" id="{73879A0B-29EB-D3D0-5D06-72622CCC3A5D}"/>
                </a:ext>
              </a:extLst>
            </p:cNvPr>
            <p:cNvPicPr>
              <a:picLocks noChangeAspect="1"/>
            </p:cNvPicPr>
            <p:nvPr/>
          </p:nvPicPr>
          <p:blipFill rotWithShape="1">
            <a:blip r:embed="rId5"/>
            <a:srcRect l="53126" t="32796" r="-6252" b="-1893"/>
            <a:stretch/>
          </p:blipFill>
          <p:spPr>
            <a:xfrm>
              <a:off x="886587" y="787641"/>
              <a:ext cx="1224134" cy="10619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4" name="Oval 103">
              <a:extLst>
                <a:ext uri="{FF2B5EF4-FFF2-40B4-BE49-F238E27FC236}">
                  <a16:creationId xmlns:a16="http://schemas.microsoft.com/office/drawing/2014/main" id="{0B4DA719-FE32-E049-847A-BFCC707BFFC0}"/>
                </a:ext>
              </a:extLst>
            </p:cNvPr>
            <p:cNvSpPr/>
            <p:nvPr/>
          </p:nvSpPr>
          <p:spPr>
            <a:xfrm>
              <a:off x="317030" y="1159742"/>
              <a:ext cx="359790" cy="359790"/>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15</a:t>
              </a:r>
            </a:p>
          </p:txBody>
        </p:sp>
        <p:sp>
          <p:nvSpPr>
            <p:cNvPr id="106" name="Rectangle 105">
              <a:extLst>
                <a:ext uri="{FF2B5EF4-FFF2-40B4-BE49-F238E27FC236}">
                  <a16:creationId xmlns:a16="http://schemas.microsoft.com/office/drawing/2014/main" id="{3D716043-3CDC-5665-0D70-157D64D80596}"/>
                </a:ext>
              </a:extLst>
            </p:cNvPr>
            <p:cNvSpPr/>
            <p:nvPr/>
          </p:nvSpPr>
          <p:spPr>
            <a:xfrm>
              <a:off x="1461090" y="616642"/>
              <a:ext cx="727590" cy="280970"/>
            </a:xfrm>
            <a:prstGeom prst="rect">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$1,370/m</a:t>
              </a:r>
            </a:p>
          </p:txBody>
        </p:sp>
        <p:sp>
          <p:nvSpPr>
            <p:cNvPr id="2" name="Oval 1">
              <a:extLst>
                <a:ext uri="{FF2B5EF4-FFF2-40B4-BE49-F238E27FC236}">
                  <a16:creationId xmlns:a16="http://schemas.microsoft.com/office/drawing/2014/main" id="{93CE4592-FDF0-7A9C-1811-CB3D6A4902F3}"/>
                </a:ext>
              </a:extLst>
            </p:cNvPr>
            <p:cNvSpPr/>
            <p:nvPr/>
          </p:nvSpPr>
          <p:spPr>
            <a:xfrm>
              <a:off x="3100711" y="921548"/>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6" name="Oval 5">
              <a:extLst>
                <a:ext uri="{FF2B5EF4-FFF2-40B4-BE49-F238E27FC236}">
                  <a16:creationId xmlns:a16="http://schemas.microsoft.com/office/drawing/2014/main" id="{5AB23778-29F0-78CD-9FA5-CFA0E34A5517}"/>
                </a:ext>
              </a:extLst>
            </p:cNvPr>
            <p:cNvSpPr/>
            <p:nvPr/>
          </p:nvSpPr>
          <p:spPr>
            <a:xfrm>
              <a:off x="2727638" y="1059582"/>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7" name="Oval 6">
              <a:extLst>
                <a:ext uri="{FF2B5EF4-FFF2-40B4-BE49-F238E27FC236}">
                  <a16:creationId xmlns:a16="http://schemas.microsoft.com/office/drawing/2014/main" id="{F7A5892F-51D9-AC52-E46B-01CAFFF2FF9C}"/>
                </a:ext>
              </a:extLst>
            </p:cNvPr>
            <p:cNvSpPr/>
            <p:nvPr/>
          </p:nvSpPr>
          <p:spPr>
            <a:xfrm>
              <a:off x="2339752" y="1096067"/>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8" name="Oval 7">
              <a:extLst>
                <a:ext uri="{FF2B5EF4-FFF2-40B4-BE49-F238E27FC236}">
                  <a16:creationId xmlns:a16="http://schemas.microsoft.com/office/drawing/2014/main" id="{4B2FC5CB-45AA-CBC8-297B-810DACCE1D12}"/>
                </a:ext>
              </a:extLst>
            </p:cNvPr>
            <p:cNvSpPr/>
            <p:nvPr/>
          </p:nvSpPr>
          <p:spPr>
            <a:xfrm>
              <a:off x="4141879" y="1057667"/>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9" name="Oval 8">
              <a:extLst>
                <a:ext uri="{FF2B5EF4-FFF2-40B4-BE49-F238E27FC236}">
                  <a16:creationId xmlns:a16="http://schemas.microsoft.com/office/drawing/2014/main" id="{E7E3B571-82EF-386A-3323-0C5A5638CD52}"/>
                </a:ext>
              </a:extLst>
            </p:cNvPr>
            <p:cNvSpPr/>
            <p:nvPr/>
          </p:nvSpPr>
          <p:spPr>
            <a:xfrm>
              <a:off x="3782568" y="1094152"/>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4" name="Oval 13">
              <a:extLst>
                <a:ext uri="{FF2B5EF4-FFF2-40B4-BE49-F238E27FC236}">
                  <a16:creationId xmlns:a16="http://schemas.microsoft.com/office/drawing/2014/main" id="{5F9CA2F6-74D6-56F2-E708-3AB0EC9E305F}"/>
                </a:ext>
              </a:extLst>
            </p:cNvPr>
            <p:cNvSpPr/>
            <p:nvPr/>
          </p:nvSpPr>
          <p:spPr>
            <a:xfrm>
              <a:off x="5837015" y="918531"/>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39" name="Oval 38">
              <a:extLst>
                <a:ext uri="{FF2B5EF4-FFF2-40B4-BE49-F238E27FC236}">
                  <a16:creationId xmlns:a16="http://schemas.microsoft.com/office/drawing/2014/main" id="{807AE7E6-2F4F-93E9-1D6A-B66DFFFB2F82}"/>
                </a:ext>
              </a:extLst>
            </p:cNvPr>
            <p:cNvSpPr/>
            <p:nvPr/>
          </p:nvSpPr>
          <p:spPr>
            <a:xfrm>
              <a:off x="5463942" y="1056565"/>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50" name="Oval 49">
              <a:extLst>
                <a:ext uri="{FF2B5EF4-FFF2-40B4-BE49-F238E27FC236}">
                  <a16:creationId xmlns:a16="http://schemas.microsoft.com/office/drawing/2014/main" id="{93D10A40-27D3-1846-565E-FA187069C18C}"/>
                </a:ext>
              </a:extLst>
            </p:cNvPr>
            <p:cNvSpPr/>
            <p:nvPr/>
          </p:nvSpPr>
          <p:spPr>
            <a:xfrm>
              <a:off x="5142853" y="1093050"/>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51" name="Oval 50">
              <a:extLst>
                <a:ext uri="{FF2B5EF4-FFF2-40B4-BE49-F238E27FC236}">
                  <a16:creationId xmlns:a16="http://schemas.microsoft.com/office/drawing/2014/main" id="{F55EDC04-2A2E-1CD7-02DC-D103F415E2CF}"/>
                </a:ext>
              </a:extLst>
            </p:cNvPr>
            <p:cNvSpPr/>
            <p:nvPr/>
          </p:nvSpPr>
          <p:spPr>
            <a:xfrm>
              <a:off x="7057376" y="940550"/>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60" name="Oval 59">
              <a:extLst>
                <a:ext uri="{FF2B5EF4-FFF2-40B4-BE49-F238E27FC236}">
                  <a16:creationId xmlns:a16="http://schemas.microsoft.com/office/drawing/2014/main" id="{85BF9554-90E5-200E-2A69-8B8B9083BDFE}"/>
                </a:ext>
              </a:extLst>
            </p:cNvPr>
            <p:cNvSpPr/>
            <p:nvPr/>
          </p:nvSpPr>
          <p:spPr>
            <a:xfrm>
              <a:off x="6728465" y="1064129"/>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86" name="Oval 85">
              <a:extLst>
                <a:ext uri="{FF2B5EF4-FFF2-40B4-BE49-F238E27FC236}">
                  <a16:creationId xmlns:a16="http://schemas.microsoft.com/office/drawing/2014/main" id="{4AACA03B-0DBA-DB59-5444-76402516E520}"/>
                </a:ext>
              </a:extLst>
            </p:cNvPr>
            <p:cNvSpPr/>
            <p:nvPr/>
          </p:nvSpPr>
          <p:spPr>
            <a:xfrm>
              <a:off x="4518743" y="905011"/>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87" name="TextBox 86">
              <a:extLst>
                <a:ext uri="{FF2B5EF4-FFF2-40B4-BE49-F238E27FC236}">
                  <a16:creationId xmlns:a16="http://schemas.microsoft.com/office/drawing/2014/main" id="{917768D3-CC45-1976-281A-78C24C33582E}"/>
                </a:ext>
              </a:extLst>
            </p:cNvPr>
            <p:cNvSpPr txBox="1"/>
            <p:nvPr/>
          </p:nvSpPr>
          <p:spPr>
            <a:xfrm>
              <a:off x="2168819" y="658579"/>
              <a:ext cx="1337644" cy="246221"/>
            </a:xfrm>
            <a:prstGeom prst="rect">
              <a:avLst/>
            </a:prstGeom>
            <a:noFill/>
          </p:spPr>
          <p:txBody>
            <a:bodyPr wrap="square" rtlCol="0">
              <a:spAutoFit/>
            </a:bodyPr>
            <a:lstStyle/>
            <a:p>
              <a:pPr algn="ctr"/>
              <a:r>
                <a:rPr lang="en-CA" sz="1000" dirty="0">
                  <a:solidFill>
                    <a:schemeClr val="bg1"/>
                  </a:solidFill>
                </a:rPr>
                <a:t>Decking Repairs</a:t>
              </a:r>
            </a:p>
          </p:txBody>
        </p:sp>
        <p:sp>
          <p:nvSpPr>
            <p:cNvPr id="93" name="Left Brace 92">
              <a:extLst>
                <a:ext uri="{FF2B5EF4-FFF2-40B4-BE49-F238E27FC236}">
                  <a16:creationId xmlns:a16="http://schemas.microsoft.com/office/drawing/2014/main" id="{73D6894F-65ED-6DAF-BF05-649BAB69C4BC}"/>
                </a:ext>
              </a:extLst>
            </p:cNvPr>
            <p:cNvSpPr/>
            <p:nvPr/>
          </p:nvSpPr>
          <p:spPr>
            <a:xfrm rot="5400000">
              <a:off x="2351133" y="827674"/>
              <a:ext cx="153570" cy="310246"/>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9" name="Left Brace 98">
              <a:extLst>
                <a:ext uri="{FF2B5EF4-FFF2-40B4-BE49-F238E27FC236}">
                  <a16:creationId xmlns:a16="http://schemas.microsoft.com/office/drawing/2014/main" id="{12D54A6C-5872-7D7B-A85E-B584FC3508A7}"/>
                </a:ext>
              </a:extLst>
            </p:cNvPr>
            <p:cNvSpPr/>
            <p:nvPr/>
          </p:nvSpPr>
          <p:spPr>
            <a:xfrm rot="5400000">
              <a:off x="4194054" y="827674"/>
              <a:ext cx="153570" cy="310246"/>
            </a:xfrm>
            <a:prstGeom prst="leftBrace">
              <a:avLst>
                <a:gd name="adj1" fmla="val 4244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01" name="Oval 100">
              <a:extLst>
                <a:ext uri="{FF2B5EF4-FFF2-40B4-BE49-F238E27FC236}">
                  <a16:creationId xmlns:a16="http://schemas.microsoft.com/office/drawing/2014/main" id="{7B953DEB-FD1A-6D22-9969-2DD7EDCA3BB7}"/>
                </a:ext>
              </a:extLst>
            </p:cNvPr>
            <p:cNvSpPr/>
            <p:nvPr/>
          </p:nvSpPr>
          <p:spPr>
            <a:xfrm>
              <a:off x="6437150" y="1101930"/>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2" name="Oval 101">
              <a:extLst>
                <a:ext uri="{FF2B5EF4-FFF2-40B4-BE49-F238E27FC236}">
                  <a16:creationId xmlns:a16="http://schemas.microsoft.com/office/drawing/2014/main" id="{AE61123A-8F3C-DF03-B522-6381C9FA23A2}"/>
                </a:ext>
              </a:extLst>
            </p:cNvPr>
            <p:cNvSpPr/>
            <p:nvPr/>
          </p:nvSpPr>
          <p:spPr>
            <a:xfrm>
              <a:off x="8332143" y="929496"/>
              <a:ext cx="535185" cy="535185"/>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5" name="Oval 104">
              <a:extLst>
                <a:ext uri="{FF2B5EF4-FFF2-40B4-BE49-F238E27FC236}">
                  <a16:creationId xmlns:a16="http://schemas.microsoft.com/office/drawing/2014/main" id="{866C74B5-E892-2406-1C1C-1ADECEFF79EF}"/>
                </a:ext>
              </a:extLst>
            </p:cNvPr>
            <p:cNvSpPr/>
            <p:nvPr/>
          </p:nvSpPr>
          <p:spPr>
            <a:xfrm>
              <a:off x="8003232" y="1053075"/>
              <a:ext cx="288032" cy="288032"/>
            </a:xfrm>
            <a:prstGeom prst="ellipse">
              <a:avLst/>
            </a:prstGeom>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sp>
          <p:nvSpPr>
            <p:cNvPr id="108" name="Oval 107">
              <a:extLst>
                <a:ext uri="{FF2B5EF4-FFF2-40B4-BE49-F238E27FC236}">
                  <a16:creationId xmlns:a16="http://schemas.microsoft.com/office/drawing/2014/main" id="{B0E1133C-9365-E7E7-7183-17F2373CA927}"/>
                </a:ext>
              </a:extLst>
            </p:cNvPr>
            <p:cNvSpPr/>
            <p:nvPr/>
          </p:nvSpPr>
          <p:spPr>
            <a:xfrm>
              <a:off x="7711917" y="1090876"/>
              <a:ext cx="221802" cy="215061"/>
            </a:xfrm>
            <a:prstGeom prst="ellipse">
              <a:avLst/>
            </a:prstGeom>
            <a:ln w="19050"/>
          </p:spPr>
          <p:style>
            <a:lnRef idx="3">
              <a:schemeClr val="lt1"/>
            </a:lnRef>
            <a:fillRef idx="1">
              <a:schemeClr val="accent2"/>
            </a:fillRef>
            <a:effectRef idx="1">
              <a:schemeClr val="accent2"/>
            </a:effectRef>
            <a:fontRef idx="minor">
              <a:schemeClr val="lt1"/>
            </a:fontRef>
          </p:style>
          <p:txBody>
            <a:bodyPr lIns="0" tIns="0" rIns="0" bIns="0" rtlCol="0" anchor="ctr"/>
            <a:lstStyle/>
            <a:p>
              <a:pPr algn="ctr"/>
              <a:r>
                <a:rPr lang="en-CA" sz="1200" b="1" dirty="0"/>
                <a:t>$</a:t>
              </a:r>
            </a:p>
          </p:txBody>
        </p:sp>
      </p:grpSp>
      <p:grpSp>
        <p:nvGrpSpPr>
          <p:cNvPr id="113" name="Group 112" descr="Tim scale showing 5-year increments between 1-year and 75-years.">
            <a:extLst>
              <a:ext uri="{FF2B5EF4-FFF2-40B4-BE49-F238E27FC236}">
                <a16:creationId xmlns:a16="http://schemas.microsoft.com/office/drawing/2014/main" id="{FFBED341-E78F-0A70-A3F0-70CF5684B6F1}"/>
              </a:ext>
            </a:extLst>
          </p:cNvPr>
          <p:cNvGrpSpPr/>
          <p:nvPr/>
        </p:nvGrpSpPr>
        <p:grpSpPr>
          <a:xfrm>
            <a:off x="1763688" y="4515966"/>
            <a:ext cx="6984776" cy="613956"/>
            <a:chOff x="1763688" y="4515966"/>
            <a:chExt cx="6984776" cy="613956"/>
          </a:xfrm>
        </p:grpSpPr>
        <p:sp>
          <p:nvSpPr>
            <p:cNvPr id="21" name="Oval 20">
              <a:extLst>
                <a:ext uri="{FF2B5EF4-FFF2-40B4-BE49-F238E27FC236}">
                  <a16:creationId xmlns:a16="http://schemas.microsoft.com/office/drawing/2014/main" id="{7C01D2CC-1EE5-9551-1288-5A0DAB63A168}"/>
                </a:ext>
              </a:extLst>
            </p:cNvPr>
            <p:cNvSpPr/>
            <p:nvPr/>
          </p:nvSpPr>
          <p:spPr>
            <a:xfrm>
              <a:off x="226774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a:t>
              </a:r>
            </a:p>
          </p:txBody>
        </p:sp>
        <p:sp>
          <p:nvSpPr>
            <p:cNvPr id="22" name="Oval 21">
              <a:extLst>
                <a:ext uri="{FF2B5EF4-FFF2-40B4-BE49-F238E27FC236}">
                  <a16:creationId xmlns:a16="http://schemas.microsoft.com/office/drawing/2014/main" id="{866687BE-4F0F-A1F0-D4F8-BAAA02CD6FFA}"/>
                </a:ext>
              </a:extLst>
            </p:cNvPr>
            <p:cNvSpPr/>
            <p:nvPr/>
          </p:nvSpPr>
          <p:spPr>
            <a:xfrm>
              <a:off x="271049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10</a:t>
              </a:r>
            </a:p>
          </p:txBody>
        </p:sp>
        <p:sp>
          <p:nvSpPr>
            <p:cNvPr id="23" name="Oval 22">
              <a:extLst>
                <a:ext uri="{FF2B5EF4-FFF2-40B4-BE49-F238E27FC236}">
                  <a16:creationId xmlns:a16="http://schemas.microsoft.com/office/drawing/2014/main" id="{708F4A55-E895-F7D1-392B-645B37F24B96}"/>
                </a:ext>
              </a:extLst>
            </p:cNvPr>
            <p:cNvSpPr/>
            <p:nvPr/>
          </p:nvSpPr>
          <p:spPr>
            <a:xfrm>
              <a:off x="315324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15</a:t>
              </a:r>
            </a:p>
          </p:txBody>
        </p:sp>
        <p:sp>
          <p:nvSpPr>
            <p:cNvPr id="24" name="Oval 23">
              <a:extLst>
                <a:ext uri="{FF2B5EF4-FFF2-40B4-BE49-F238E27FC236}">
                  <a16:creationId xmlns:a16="http://schemas.microsoft.com/office/drawing/2014/main" id="{93F75A1C-7FFD-C5A6-FE73-D12F7DA7E67B}"/>
                </a:ext>
              </a:extLst>
            </p:cNvPr>
            <p:cNvSpPr/>
            <p:nvPr/>
          </p:nvSpPr>
          <p:spPr>
            <a:xfrm>
              <a:off x="359598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20</a:t>
              </a:r>
            </a:p>
          </p:txBody>
        </p:sp>
        <p:sp>
          <p:nvSpPr>
            <p:cNvPr id="25" name="Oval 24">
              <a:extLst>
                <a:ext uri="{FF2B5EF4-FFF2-40B4-BE49-F238E27FC236}">
                  <a16:creationId xmlns:a16="http://schemas.microsoft.com/office/drawing/2014/main" id="{B14D6707-E107-9AAF-146F-4D318A42E22D}"/>
                </a:ext>
              </a:extLst>
            </p:cNvPr>
            <p:cNvSpPr/>
            <p:nvPr/>
          </p:nvSpPr>
          <p:spPr>
            <a:xfrm>
              <a:off x="4038736"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25</a:t>
              </a:r>
            </a:p>
          </p:txBody>
        </p:sp>
        <p:sp>
          <p:nvSpPr>
            <p:cNvPr id="26" name="Oval 25">
              <a:extLst>
                <a:ext uri="{FF2B5EF4-FFF2-40B4-BE49-F238E27FC236}">
                  <a16:creationId xmlns:a16="http://schemas.microsoft.com/office/drawing/2014/main" id="{35DB8A89-D4A8-41CE-87FF-5CD419442F67}"/>
                </a:ext>
              </a:extLst>
            </p:cNvPr>
            <p:cNvSpPr/>
            <p:nvPr/>
          </p:nvSpPr>
          <p:spPr>
            <a:xfrm>
              <a:off x="448148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30</a:t>
              </a:r>
            </a:p>
          </p:txBody>
        </p:sp>
        <p:sp>
          <p:nvSpPr>
            <p:cNvPr id="27" name="Oval 26">
              <a:extLst>
                <a:ext uri="{FF2B5EF4-FFF2-40B4-BE49-F238E27FC236}">
                  <a16:creationId xmlns:a16="http://schemas.microsoft.com/office/drawing/2014/main" id="{B569AAC1-DE15-AD68-CCAD-25B79E7CD994}"/>
                </a:ext>
              </a:extLst>
            </p:cNvPr>
            <p:cNvSpPr/>
            <p:nvPr/>
          </p:nvSpPr>
          <p:spPr>
            <a:xfrm>
              <a:off x="492423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35</a:t>
              </a:r>
            </a:p>
          </p:txBody>
        </p:sp>
        <p:sp>
          <p:nvSpPr>
            <p:cNvPr id="28" name="Oval 27">
              <a:extLst>
                <a:ext uri="{FF2B5EF4-FFF2-40B4-BE49-F238E27FC236}">
                  <a16:creationId xmlns:a16="http://schemas.microsoft.com/office/drawing/2014/main" id="{8755033F-B1F1-AB6D-7E92-D151AF17E0AF}"/>
                </a:ext>
              </a:extLst>
            </p:cNvPr>
            <p:cNvSpPr/>
            <p:nvPr/>
          </p:nvSpPr>
          <p:spPr>
            <a:xfrm>
              <a:off x="536698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40</a:t>
              </a:r>
            </a:p>
          </p:txBody>
        </p:sp>
        <p:sp>
          <p:nvSpPr>
            <p:cNvPr id="29" name="Oval 28">
              <a:extLst>
                <a:ext uri="{FF2B5EF4-FFF2-40B4-BE49-F238E27FC236}">
                  <a16:creationId xmlns:a16="http://schemas.microsoft.com/office/drawing/2014/main" id="{8C205BB8-2E3B-D8DF-05B4-C37B6D7C053E}"/>
                </a:ext>
              </a:extLst>
            </p:cNvPr>
            <p:cNvSpPr/>
            <p:nvPr/>
          </p:nvSpPr>
          <p:spPr>
            <a:xfrm>
              <a:off x="580972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45</a:t>
              </a:r>
            </a:p>
          </p:txBody>
        </p:sp>
        <p:sp>
          <p:nvSpPr>
            <p:cNvPr id="30" name="Oval 29">
              <a:extLst>
                <a:ext uri="{FF2B5EF4-FFF2-40B4-BE49-F238E27FC236}">
                  <a16:creationId xmlns:a16="http://schemas.microsoft.com/office/drawing/2014/main" id="{008A3572-AC99-E8A8-03F0-CE0EDADC9971}"/>
                </a:ext>
              </a:extLst>
            </p:cNvPr>
            <p:cNvSpPr/>
            <p:nvPr/>
          </p:nvSpPr>
          <p:spPr>
            <a:xfrm>
              <a:off x="6252476"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50</a:t>
              </a:r>
            </a:p>
          </p:txBody>
        </p:sp>
        <p:sp>
          <p:nvSpPr>
            <p:cNvPr id="31" name="Oval 30">
              <a:extLst>
                <a:ext uri="{FF2B5EF4-FFF2-40B4-BE49-F238E27FC236}">
                  <a16:creationId xmlns:a16="http://schemas.microsoft.com/office/drawing/2014/main" id="{E44763F6-5C6B-10BB-593D-14FBFC85692B}"/>
                </a:ext>
              </a:extLst>
            </p:cNvPr>
            <p:cNvSpPr/>
            <p:nvPr/>
          </p:nvSpPr>
          <p:spPr>
            <a:xfrm>
              <a:off x="6695224"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55</a:t>
              </a:r>
            </a:p>
          </p:txBody>
        </p:sp>
        <p:sp>
          <p:nvSpPr>
            <p:cNvPr id="32" name="Oval 31">
              <a:extLst>
                <a:ext uri="{FF2B5EF4-FFF2-40B4-BE49-F238E27FC236}">
                  <a16:creationId xmlns:a16="http://schemas.microsoft.com/office/drawing/2014/main" id="{A9208123-B990-C13A-0418-3FB6FA2CFFCF}"/>
                </a:ext>
              </a:extLst>
            </p:cNvPr>
            <p:cNvSpPr/>
            <p:nvPr/>
          </p:nvSpPr>
          <p:spPr>
            <a:xfrm>
              <a:off x="713797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60</a:t>
              </a:r>
            </a:p>
          </p:txBody>
        </p:sp>
        <p:sp>
          <p:nvSpPr>
            <p:cNvPr id="33" name="Oval 32">
              <a:extLst>
                <a:ext uri="{FF2B5EF4-FFF2-40B4-BE49-F238E27FC236}">
                  <a16:creationId xmlns:a16="http://schemas.microsoft.com/office/drawing/2014/main" id="{D3332564-40C8-20B7-503A-6D96DBD5FABE}"/>
                </a:ext>
              </a:extLst>
            </p:cNvPr>
            <p:cNvSpPr/>
            <p:nvPr/>
          </p:nvSpPr>
          <p:spPr>
            <a:xfrm>
              <a:off x="7580720"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65</a:t>
              </a:r>
            </a:p>
          </p:txBody>
        </p:sp>
        <p:sp>
          <p:nvSpPr>
            <p:cNvPr id="34" name="Oval 33">
              <a:extLst>
                <a:ext uri="{FF2B5EF4-FFF2-40B4-BE49-F238E27FC236}">
                  <a16:creationId xmlns:a16="http://schemas.microsoft.com/office/drawing/2014/main" id="{14E3FFF0-AA61-BCC4-5C54-593C4BC9E367}"/>
                </a:ext>
              </a:extLst>
            </p:cNvPr>
            <p:cNvSpPr/>
            <p:nvPr/>
          </p:nvSpPr>
          <p:spPr>
            <a:xfrm>
              <a:off x="802346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70</a:t>
              </a:r>
            </a:p>
          </p:txBody>
        </p:sp>
        <p:sp>
          <p:nvSpPr>
            <p:cNvPr id="36" name="Oval 35">
              <a:extLst>
                <a:ext uri="{FF2B5EF4-FFF2-40B4-BE49-F238E27FC236}">
                  <a16:creationId xmlns:a16="http://schemas.microsoft.com/office/drawing/2014/main" id="{DEDF4061-5EFD-8AED-4310-2735849759DA}"/>
                </a:ext>
              </a:extLst>
            </p:cNvPr>
            <p:cNvSpPr/>
            <p:nvPr/>
          </p:nvSpPr>
          <p:spPr>
            <a:xfrm>
              <a:off x="8460432"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75</a:t>
              </a:r>
            </a:p>
          </p:txBody>
        </p:sp>
        <p:sp>
          <p:nvSpPr>
            <p:cNvPr id="161" name="Oval 160">
              <a:extLst>
                <a:ext uri="{FF2B5EF4-FFF2-40B4-BE49-F238E27FC236}">
                  <a16:creationId xmlns:a16="http://schemas.microsoft.com/office/drawing/2014/main" id="{F9AA9E80-FB0F-8F31-CFC7-B308C4446270}"/>
                </a:ext>
              </a:extLst>
            </p:cNvPr>
            <p:cNvSpPr/>
            <p:nvPr/>
          </p:nvSpPr>
          <p:spPr>
            <a:xfrm>
              <a:off x="1763688" y="4515966"/>
              <a:ext cx="288032" cy="288032"/>
            </a:xfrm>
            <a:prstGeom prst="ellipse">
              <a:avLst/>
            </a:prstGeom>
          </p:spPr>
          <p:style>
            <a:lnRef idx="3">
              <a:schemeClr val="lt1"/>
            </a:lnRef>
            <a:fillRef idx="1">
              <a:schemeClr val="accent5"/>
            </a:fillRef>
            <a:effectRef idx="1">
              <a:schemeClr val="accent5"/>
            </a:effectRef>
            <a:fontRef idx="minor">
              <a:schemeClr val="lt1"/>
            </a:fontRef>
          </p:style>
          <p:txBody>
            <a:bodyPr lIns="0" tIns="0" rIns="0" bIns="0" rtlCol="0" anchor="ctr"/>
            <a:lstStyle/>
            <a:p>
              <a:pPr algn="ctr"/>
              <a:r>
                <a:rPr lang="en-CA" sz="1200" b="1" dirty="0"/>
                <a:t>1</a:t>
              </a:r>
            </a:p>
          </p:txBody>
        </p:sp>
        <p:sp>
          <p:nvSpPr>
            <p:cNvPr id="109" name="TextBox 108">
              <a:extLst>
                <a:ext uri="{FF2B5EF4-FFF2-40B4-BE49-F238E27FC236}">
                  <a16:creationId xmlns:a16="http://schemas.microsoft.com/office/drawing/2014/main" id="{D19CB8F5-7D34-1605-EA64-DE615DCA460F}"/>
                </a:ext>
              </a:extLst>
            </p:cNvPr>
            <p:cNvSpPr txBox="1"/>
            <p:nvPr/>
          </p:nvSpPr>
          <p:spPr>
            <a:xfrm>
              <a:off x="3903616" y="4876006"/>
              <a:ext cx="3107327" cy="253916"/>
            </a:xfrm>
            <a:prstGeom prst="rect">
              <a:avLst/>
            </a:prstGeom>
            <a:noFill/>
          </p:spPr>
          <p:txBody>
            <a:bodyPr wrap="square" rtlCol="0">
              <a:spAutoFit/>
            </a:bodyPr>
            <a:lstStyle/>
            <a:p>
              <a:pPr algn="ctr"/>
              <a:r>
                <a:rPr lang="en-CA" sz="1050" dirty="0">
                  <a:solidFill>
                    <a:schemeClr val="bg1"/>
                  </a:solidFill>
                </a:rPr>
                <a:t>Time Increments (Years)</a:t>
              </a:r>
            </a:p>
          </p:txBody>
        </p:sp>
      </p:grpSp>
      <p:sp>
        <p:nvSpPr>
          <p:cNvPr id="71" name="TextBox 70">
            <a:extLst>
              <a:ext uri="{FF2B5EF4-FFF2-40B4-BE49-F238E27FC236}">
                <a16:creationId xmlns:a16="http://schemas.microsoft.com/office/drawing/2014/main" id="{678F8190-878B-0DCC-CC86-0B6E4FC7ECDB}"/>
              </a:ext>
            </a:extLst>
          </p:cNvPr>
          <p:cNvSpPr txBox="1"/>
          <p:nvPr/>
        </p:nvSpPr>
        <p:spPr>
          <a:xfrm>
            <a:off x="6743427" y="1547743"/>
            <a:ext cx="1079391" cy="400110"/>
          </a:xfrm>
          <a:prstGeom prst="rect">
            <a:avLst/>
          </a:prstGeom>
          <a:noFill/>
        </p:spPr>
        <p:txBody>
          <a:bodyPr wrap="square" rtlCol="0">
            <a:spAutoFit/>
          </a:bodyPr>
          <a:lstStyle/>
          <a:p>
            <a:pPr algn="ctr"/>
            <a:r>
              <a:rPr lang="en-CA" sz="1000" dirty="0">
                <a:solidFill>
                  <a:schemeClr val="bg1"/>
                </a:solidFill>
              </a:rPr>
              <a:t>Full Replacement</a:t>
            </a:r>
          </a:p>
        </p:txBody>
      </p:sp>
      <p:sp>
        <p:nvSpPr>
          <p:cNvPr id="140" name="TextBox 139">
            <a:extLst>
              <a:ext uri="{FF2B5EF4-FFF2-40B4-BE49-F238E27FC236}">
                <a16:creationId xmlns:a16="http://schemas.microsoft.com/office/drawing/2014/main" id="{8AB09EBD-B6B4-006B-AC06-A3CF646DBDD8}"/>
              </a:ext>
            </a:extLst>
          </p:cNvPr>
          <p:cNvSpPr txBox="1"/>
          <p:nvPr/>
        </p:nvSpPr>
        <p:spPr>
          <a:xfrm>
            <a:off x="35496" y="2067694"/>
            <a:ext cx="1188799" cy="400110"/>
          </a:xfrm>
          <a:prstGeom prst="rect">
            <a:avLst/>
          </a:prstGeom>
          <a:noFill/>
        </p:spPr>
        <p:txBody>
          <a:bodyPr wrap="square" rtlCol="0">
            <a:spAutoFit/>
          </a:bodyPr>
          <a:lstStyle/>
          <a:p>
            <a:r>
              <a:rPr lang="en-CA" sz="1000" b="1" dirty="0">
                <a:solidFill>
                  <a:schemeClr val="bg1"/>
                </a:solidFill>
              </a:rPr>
              <a:t>Elevated with Wood Decking</a:t>
            </a:r>
          </a:p>
        </p:txBody>
      </p:sp>
    </p:spTree>
    <p:extLst>
      <p:ext uri="{BB962C8B-B14F-4D97-AF65-F5344CB8AC3E}">
        <p14:creationId xmlns:p14="http://schemas.microsoft.com/office/powerpoint/2010/main" val="280004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21</a:t>
            </a:fld>
            <a:endParaRPr lang="en-CA" dirty="0"/>
          </a:p>
        </p:txBody>
      </p:sp>
      <p:graphicFrame>
        <p:nvGraphicFramePr>
          <p:cNvPr id="9" name="Table 9">
            <a:extLst>
              <a:ext uri="{FF2B5EF4-FFF2-40B4-BE49-F238E27FC236}">
                <a16:creationId xmlns:a16="http://schemas.microsoft.com/office/drawing/2014/main" id="{D86DACA7-BF27-6335-353A-1818B2009351}"/>
              </a:ext>
            </a:extLst>
          </p:cNvPr>
          <p:cNvGraphicFramePr>
            <a:graphicFrameLocks noGrp="1"/>
          </p:cNvGraphicFramePr>
          <p:nvPr>
            <p:extLst>
              <p:ext uri="{D42A27DB-BD31-4B8C-83A1-F6EECF244321}">
                <p14:modId xmlns:p14="http://schemas.microsoft.com/office/powerpoint/2010/main" val="4070309633"/>
              </p:ext>
            </p:extLst>
          </p:nvPr>
        </p:nvGraphicFramePr>
        <p:xfrm>
          <a:off x="251520" y="469008"/>
          <a:ext cx="8712969" cy="2102742"/>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161354454"/>
                    </a:ext>
                  </a:extLst>
                </a:gridCol>
                <a:gridCol w="1224136">
                  <a:extLst>
                    <a:ext uri="{9D8B030D-6E8A-4147-A177-3AD203B41FA5}">
                      <a16:colId xmlns:a16="http://schemas.microsoft.com/office/drawing/2014/main" val="1066027922"/>
                    </a:ext>
                  </a:extLst>
                </a:gridCol>
                <a:gridCol w="2016224">
                  <a:extLst>
                    <a:ext uri="{9D8B030D-6E8A-4147-A177-3AD203B41FA5}">
                      <a16:colId xmlns:a16="http://schemas.microsoft.com/office/drawing/2014/main" val="2411158048"/>
                    </a:ext>
                  </a:extLst>
                </a:gridCol>
                <a:gridCol w="1785799">
                  <a:extLst>
                    <a:ext uri="{9D8B030D-6E8A-4147-A177-3AD203B41FA5}">
                      <a16:colId xmlns:a16="http://schemas.microsoft.com/office/drawing/2014/main" val="2358004700"/>
                    </a:ext>
                  </a:extLst>
                </a:gridCol>
                <a:gridCol w="1742594">
                  <a:extLst>
                    <a:ext uri="{9D8B030D-6E8A-4147-A177-3AD203B41FA5}">
                      <a16:colId xmlns:a16="http://schemas.microsoft.com/office/drawing/2014/main" val="944875875"/>
                    </a:ext>
                  </a:extLst>
                </a:gridCol>
              </a:tblGrid>
              <a:tr h="214654">
                <a:tc>
                  <a:txBody>
                    <a:bodyPr/>
                    <a:lstStyle/>
                    <a:p>
                      <a:r>
                        <a:rPr lang="en-CA" sz="1200" dirty="0"/>
                        <a:t>Options </a:t>
                      </a:r>
                      <a:r>
                        <a:rPr lang="en-CA" sz="1200" dirty="0">
                          <a:solidFill>
                            <a:schemeClr val="bg1"/>
                          </a:solidFill>
                        </a:rPr>
                        <a:t>for East Portion </a:t>
                      </a:r>
                      <a:r>
                        <a:rPr lang="en-CA" sz="800" dirty="0">
                          <a:solidFill>
                            <a:schemeClr val="bg1"/>
                          </a:solidFill>
                        </a:rPr>
                        <a:t>(Outside of Dynamic Beach Area)</a:t>
                      </a:r>
                      <a:endParaRPr lang="en-CA" sz="1200" dirty="0">
                        <a:solidFill>
                          <a:schemeClr val="bg1"/>
                        </a:solidFill>
                      </a:endParaRPr>
                    </a:p>
                  </a:txBody>
                  <a:tcPr/>
                </a:tc>
                <a:tc>
                  <a:txBody>
                    <a:bodyPr/>
                    <a:lstStyle/>
                    <a:p>
                      <a:r>
                        <a:rPr lang="en-CA" sz="1200" dirty="0"/>
                        <a:t>Initial Cost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(In 2023 dollars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per metre)</a:t>
                      </a:r>
                    </a:p>
                  </a:txBody>
                  <a:tcPr/>
                </a:tc>
                <a:tc>
                  <a:txBody>
                    <a:bodyPr/>
                    <a:lstStyle/>
                    <a:p>
                      <a:r>
                        <a:rPr lang="en-CA" sz="1200" dirty="0"/>
                        <a:t>Lifecycle</a:t>
                      </a:r>
                    </a:p>
                  </a:txBody>
                  <a:tcPr/>
                </a:tc>
                <a:tc>
                  <a:txBody>
                    <a:bodyPr/>
                    <a:lstStyle/>
                    <a:p>
                      <a:r>
                        <a:rPr lang="en-CA" sz="1200" dirty="0"/>
                        <a:t>Lifecycle Costs Over 75 years</a:t>
                      </a:r>
                    </a:p>
                    <a:p>
                      <a:r>
                        <a:rPr lang="en-CA" sz="1000" dirty="0"/>
                        <a:t>(In 2023 dollars per metre)</a:t>
                      </a:r>
                    </a:p>
                  </a:txBody>
                  <a:tcPr/>
                </a:tc>
                <a:tc>
                  <a:txBody>
                    <a:bodyPr/>
                    <a:lstStyle/>
                    <a:p>
                      <a:r>
                        <a:rPr lang="en-CA" sz="1200" dirty="0"/>
                        <a:t>Total Investment Over 75 years</a:t>
                      </a:r>
                    </a:p>
                    <a:p>
                      <a:r>
                        <a:rPr lang="en-CA" sz="1000" b="1" kern="1200" dirty="0">
                          <a:solidFill>
                            <a:schemeClr val="lt1"/>
                          </a:solidFill>
                          <a:latin typeface="+mn-lt"/>
                          <a:ea typeface="+mn-ea"/>
                          <a:cs typeface="+mn-cs"/>
                        </a:rPr>
                        <a:t>(In dollars per metre)</a:t>
                      </a:r>
                    </a:p>
                  </a:txBody>
                  <a:tcPr/>
                </a:tc>
                <a:extLst>
                  <a:ext uri="{0D108BD9-81ED-4DB2-BD59-A6C34878D82A}">
                    <a16:rowId xmlns:a16="http://schemas.microsoft.com/office/drawing/2014/main" val="2721470784"/>
                  </a:ext>
                </a:extLst>
              </a:tr>
              <a:tr h="425027">
                <a:tc>
                  <a:txBody>
                    <a:bodyPr/>
                    <a:lstStyle/>
                    <a:p>
                      <a:r>
                        <a:rPr lang="en-CA" sz="1200" dirty="0"/>
                        <a:t>Wood Close to Grade (4m wide)</a:t>
                      </a:r>
                    </a:p>
                  </a:txBody>
                  <a:tcPr/>
                </a:tc>
                <a:tc>
                  <a:txBody>
                    <a:bodyPr/>
                    <a:lstStyle/>
                    <a:p>
                      <a:pPr algn="r"/>
                      <a:r>
                        <a:rPr lang="en-CA" sz="1200" dirty="0"/>
                        <a:t>$1,370/m</a:t>
                      </a:r>
                    </a:p>
                  </a:txBody>
                  <a:tcPr/>
                </a:tc>
                <a:tc>
                  <a:txBody>
                    <a:bodyPr/>
                    <a:lstStyle/>
                    <a:p>
                      <a:r>
                        <a:rPr lang="en-CA" sz="1200" dirty="0"/>
                        <a:t>15 years</a:t>
                      </a:r>
                    </a:p>
                  </a:txBody>
                  <a:tcPr/>
                </a:tc>
                <a:tc>
                  <a:txBody>
                    <a:bodyPr/>
                    <a:lstStyle/>
                    <a:p>
                      <a:pPr algn="r"/>
                      <a:r>
                        <a:rPr lang="en-CA" sz="1200" dirty="0"/>
                        <a:t>$6,000/m</a:t>
                      </a:r>
                    </a:p>
                  </a:txBody>
                  <a:tcPr/>
                </a:tc>
                <a:tc>
                  <a:txBody>
                    <a:bodyPr/>
                    <a:lstStyle/>
                    <a:p>
                      <a:pPr algn="r"/>
                      <a:r>
                        <a:rPr lang="en-CA" sz="1200" dirty="0"/>
                        <a:t>$7,370/m </a:t>
                      </a:r>
                      <a:r>
                        <a:rPr lang="en-CA" sz="1050" dirty="0"/>
                        <a:t>(2023$)</a:t>
                      </a:r>
                      <a:endParaRPr lang="en-CA" sz="1200" dirty="0"/>
                    </a:p>
                  </a:txBody>
                  <a:tcPr/>
                </a:tc>
                <a:extLst>
                  <a:ext uri="{0D108BD9-81ED-4DB2-BD59-A6C34878D82A}">
                    <a16:rowId xmlns:a16="http://schemas.microsoft.com/office/drawing/2014/main" val="1465617185"/>
                  </a:ext>
                </a:extLst>
              </a:tr>
              <a:tr h="425027">
                <a:tc>
                  <a:txBody>
                    <a:bodyPr/>
                    <a:lstStyle/>
                    <a:p>
                      <a:r>
                        <a:rPr lang="en-CA" sz="1200" dirty="0"/>
                        <a:t>Asphalt</a:t>
                      </a:r>
                    </a:p>
                    <a:p>
                      <a:r>
                        <a:rPr lang="en-CA" sz="1200" dirty="0"/>
                        <a:t>(4m wide)</a:t>
                      </a:r>
                    </a:p>
                  </a:txBody>
                  <a:tcPr/>
                </a:tc>
                <a:tc>
                  <a:txBody>
                    <a:bodyPr/>
                    <a:lstStyle/>
                    <a:p>
                      <a:pPr algn="r"/>
                      <a:r>
                        <a:rPr lang="en-CA" sz="1200" dirty="0"/>
                        <a:t>$880/m</a:t>
                      </a:r>
                    </a:p>
                  </a:txBody>
                  <a:tcPr/>
                </a:tc>
                <a:tc>
                  <a:txBody>
                    <a:bodyPr/>
                    <a:lstStyle/>
                    <a:p>
                      <a:r>
                        <a:rPr lang="en-CA" sz="1200" dirty="0"/>
                        <a:t>40 years – surface</a:t>
                      </a:r>
                    </a:p>
                    <a:p>
                      <a:r>
                        <a:rPr lang="en-CA" sz="1200" dirty="0"/>
                        <a:t>75 years – base</a:t>
                      </a:r>
                    </a:p>
                  </a:txBody>
                  <a:tcPr/>
                </a:tc>
                <a:tc>
                  <a:txBody>
                    <a:bodyPr/>
                    <a:lstStyle/>
                    <a:p>
                      <a:pPr algn="r"/>
                      <a:r>
                        <a:rPr lang="en-CA" sz="1200" dirty="0"/>
                        <a:t>$920/m</a:t>
                      </a:r>
                    </a:p>
                  </a:txBody>
                  <a:tcPr/>
                </a:tc>
                <a:tc>
                  <a:txBody>
                    <a:bodyPr/>
                    <a:lstStyle/>
                    <a:p>
                      <a:pPr algn="r"/>
                      <a:r>
                        <a:rPr lang="en-CA" sz="1200" dirty="0"/>
                        <a:t>$1,800/m </a:t>
                      </a:r>
                      <a:r>
                        <a:rPr lang="en-CA" sz="1050" dirty="0"/>
                        <a:t>(2023$)</a:t>
                      </a:r>
                      <a:endParaRPr lang="en-CA" sz="1200" dirty="0"/>
                    </a:p>
                  </a:txBody>
                  <a:tcPr/>
                </a:tc>
                <a:extLst>
                  <a:ext uri="{0D108BD9-81ED-4DB2-BD59-A6C34878D82A}">
                    <a16:rowId xmlns:a16="http://schemas.microsoft.com/office/drawing/2014/main" val="4081560479"/>
                  </a:ext>
                </a:extLst>
              </a:tr>
              <a:tr h="578742">
                <a:tc>
                  <a:txBody>
                    <a:bodyPr/>
                    <a:lstStyle/>
                    <a:p>
                      <a:r>
                        <a:rPr lang="en-CA" sz="1200" dirty="0"/>
                        <a:t>Concrete</a:t>
                      </a:r>
                    </a:p>
                    <a:p>
                      <a:r>
                        <a:rPr lang="en-CA" sz="1200" dirty="0"/>
                        <a:t>(4m wide)</a:t>
                      </a:r>
                    </a:p>
                  </a:txBody>
                  <a:tcPr/>
                </a:tc>
                <a:tc>
                  <a:txBody>
                    <a:bodyPr/>
                    <a:lstStyle/>
                    <a:p>
                      <a:pPr algn="r"/>
                      <a:r>
                        <a:rPr lang="en-CA" sz="1200" dirty="0"/>
                        <a:t>$1,410/m</a:t>
                      </a:r>
                    </a:p>
                  </a:txBody>
                  <a:tcPr/>
                </a:tc>
                <a:tc>
                  <a:txBody>
                    <a:bodyPr/>
                    <a:lstStyle/>
                    <a:p>
                      <a:r>
                        <a:rPr lang="en-CA" sz="1200" dirty="0"/>
                        <a:t>75 years</a:t>
                      </a:r>
                    </a:p>
                  </a:txBody>
                  <a:tcPr/>
                </a:tc>
                <a:tc>
                  <a:txBody>
                    <a:bodyPr/>
                    <a:lstStyle/>
                    <a:p>
                      <a:pPr algn="r"/>
                      <a:r>
                        <a:rPr lang="en-CA" sz="1200" dirty="0"/>
                        <a:t>$490/m</a:t>
                      </a:r>
                    </a:p>
                  </a:txBody>
                  <a:tcPr/>
                </a:tc>
                <a:tc>
                  <a:txBody>
                    <a:bodyPr/>
                    <a:lstStyle/>
                    <a:p>
                      <a:pPr algn="r"/>
                      <a:r>
                        <a:rPr lang="en-CA" sz="1200" dirty="0"/>
                        <a:t>$1,900/m </a:t>
                      </a:r>
                      <a:r>
                        <a:rPr lang="en-CA" sz="1050" dirty="0"/>
                        <a:t>(2023$)</a:t>
                      </a:r>
                      <a:endParaRPr lang="en-CA" sz="1200" dirty="0"/>
                    </a:p>
                  </a:txBody>
                  <a:tcPr/>
                </a:tc>
                <a:extLst>
                  <a:ext uri="{0D108BD9-81ED-4DB2-BD59-A6C34878D82A}">
                    <a16:rowId xmlns:a16="http://schemas.microsoft.com/office/drawing/2014/main" val="2447905937"/>
                  </a:ext>
                </a:extLst>
              </a:tr>
            </a:tbl>
          </a:graphicData>
        </a:graphic>
      </p:graphicFrame>
      <p:sp>
        <p:nvSpPr>
          <p:cNvPr id="11" name="Title 10">
            <a:extLst>
              <a:ext uri="{FF2B5EF4-FFF2-40B4-BE49-F238E27FC236}">
                <a16:creationId xmlns:a16="http://schemas.microsoft.com/office/drawing/2014/main" id="{59EA9BBF-F41C-9CEF-A087-6B09E98BF896}"/>
              </a:ext>
            </a:extLst>
          </p:cNvPr>
          <p:cNvSpPr>
            <a:spLocks noGrp="1"/>
          </p:cNvSpPr>
          <p:nvPr>
            <p:ph type="title"/>
          </p:nvPr>
        </p:nvSpPr>
        <p:spPr>
          <a:xfrm>
            <a:off x="251520" y="51470"/>
            <a:ext cx="7704087" cy="368884"/>
          </a:xfrm>
        </p:spPr>
        <p:txBody>
          <a:bodyPr/>
          <a:lstStyle/>
          <a:p>
            <a:r>
              <a:rPr lang="en-CA" dirty="0"/>
              <a:t>Lifecycle Cost Comparison </a:t>
            </a:r>
            <a:r>
              <a:rPr lang="en-CA" b="0" dirty="0"/>
              <a:t>for 1m Length of Each Material</a:t>
            </a:r>
          </a:p>
        </p:txBody>
      </p:sp>
      <p:graphicFrame>
        <p:nvGraphicFramePr>
          <p:cNvPr id="2" name="Table 1">
            <a:extLst>
              <a:ext uri="{FF2B5EF4-FFF2-40B4-BE49-F238E27FC236}">
                <a16:creationId xmlns:a16="http://schemas.microsoft.com/office/drawing/2014/main" id="{58693E61-9A4B-C8A9-5548-31E4C64CE850}"/>
              </a:ext>
            </a:extLst>
          </p:cNvPr>
          <p:cNvGraphicFramePr>
            <a:graphicFrameLocks noGrp="1"/>
          </p:cNvGraphicFramePr>
          <p:nvPr>
            <p:extLst>
              <p:ext uri="{D42A27DB-BD31-4B8C-83A1-F6EECF244321}">
                <p14:modId xmlns:p14="http://schemas.microsoft.com/office/powerpoint/2010/main" val="396687301"/>
              </p:ext>
            </p:extLst>
          </p:nvPr>
        </p:nvGraphicFramePr>
        <p:xfrm>
          <a:off x="251519" y="2643758"/>
          <a:ext cx="8712969" cy="2030462"/>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455342843"/>
                    </a:ext>
                  </a:extLst>
                </a:gridCol>
                <a:gridCol w="1224136">
                  <a:extLst>
                    <a:ext uri="{9D8B030D-6E8A-4147-A177-3AD203B41FA5}">
                      <a16:colId xmlns:a16="http://schemas.microsoft.com/office/drawing/2014/main" val="780688460"/>
                    </a:ext>
                  </a:extLst>
                </a:gridCol>
                <a:gridCol w="2016224">
                  <a:extLst>
                    <a:ext uri="{9D8B030D-6E8A-4147-A177-3AD203B41FA5}">
                      <a16:colId xmlns:a16="http://schemas.microsoft.com/office/drawing/2014/main" val="3432984233"/>
                    </a:ext>
                  </a:extLst>
                </a:gridCol>
                <a:gridCol w="1785799">
                  <a:extLst>
                    <a:ext uri="{9D8B030D-6E8A-4147-A177-3AD203B41FA5}">
                      <a16:colId xmlns:a16="http://schemas.microsoft.com/office/drawing/2014/main" val="3735215432"/>
                    </a:ext>
                  </a:extLst>
                </a:gridCol>
                <a:gridCol w="1742594">
                  <a:extLst>
                    <a:ext uri="{9D8B030D-6E8A-4147-A177-3AD203B41FA5}">
                      <a16:colId xmlns:a16="http://schemas.microsoft.com/office/drawing/2014/main" val="3772872589"/>
                    </a:ext>
                  </a:extLst>
                </a:gridCol>
              </a:tblGrid>
              <a:tr h="574634">
                <a:tc>
                  <a:txBody>
                    <a:bodyPr/>
                    <a:lstStyle/>
                    <a:p>
                      <a:pPr marL="0" algn="l" defTabSz="914400" rtl="0" eaLnBrk="1" latinLnBrk="0" hangingPunct="1"/>
                      <a:r>
                        <a:rPr lang="en-CA" sz="1200" b="1" kern="1200" dirty="0">
                          <a:solidFill>
                            <a:schemeClr val="lt1"/>
                          </a:solidFill>
                          <a:latin typeface="+mn-lt"/>
                          <a:ea typeface="+mn-ea"/>
                          <a:cs typeface="+mn-cs"/>
                        </a:rPr>
                        <a:t>Options for </a:t>
                      </a:r>
                      <a:r>
                        <a:rPr lang="en-CA" sz="1200" b="1" kern="1200" dirty="0">
                          <a:solidFill>
                            <a:schemeClr val="bg1"/>
                          </a:solidFill>
                          <a:latin typeface="+mn-lt"/>
                          <a:ea typeface="+mn-ea"/>
                          <a:cs typeface="+mn-cs"/>
                        </a:rPr>
                        <a:t>West Portion </a:t>
                      </a:r>
                      <a:r>
                        <a:rPr lang="en-CA" sz="800" dirty="0"/>
                        <a:t>(Within Dynamic Beach Area)</a:t>
                      </a:r>
                      <a:endParaRPr lang="en-CA" sz="800" b="1" kern="1200" dirty="0">
                        <a:solidFill>
                          <a:schemeClr val="bg1"/>
                        </a:solidFill>
                        <a:latin typeface="+mn-lt"/>
                        <a:ea typeface="+mn-ea"/>
                        <a:cs typeface="+mn-cs"/>
                      </a:endParaRPr>
                    </a:p>
                  </a:txBody>
                  <a:tcPr>
                    <a:solidFill>
                      <a:schemeClr val="accent1"/>
                    </a:solidFill>
                  </a:tcPr>
                </a:tc>
                <a:tc>
                  <a:txBody>
                    <a:bodyPr/>
                    <a:lstStyle/>
                    <a:p>
                      <a:r>
                        <a:rPr lang="en-CA" sz="1200" dirty="0"/>
                        <a:t>Initial Cost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(In 2023 dollars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t>per metre)</a:t>
                      </a:r>
                    </a:p>
                  </a:txBody>
                  <a:tcPr>
                    <a:solidFill>
                      <a:schemeClr val="accent1"/>
                    </a:solidFill>
                  </a:tcPr>
                </a:tc>
                <a:tc>
                  <a:txBody>
                    <a:bodyPr/>
                    <a:lstStyle/>
                    <a:p>
                      <a:r>
                        <a:rPr lang="en-CA" sz="1200" dirty="0"/>
                        <a:t>Lifecycle</a:t>
                      </a:r>
                    </a:p>
                  </a:txBody>
                  <a:tcPr>
                    <a:solidFill>
                      <a:schemeClr val="accent1"/>
                    </a:solidFill>
                  </a:tcPr>
                </a:tc>
                <a:tc>
                  <a:txBody>
                    <a:bodyPr/>
                    <a:lstStyle/>
                    <a:p>
                      <a:r>
                        <a:rPr lang="en-CA" sz="1200" dirty="0"/>
                        <a:t>Lifecycle Costs Over 75 years</a:t>
                      </a:r>
                    </a:p>
                    <a:p>
                      <a:r>
                        <a:rPr lang="en-CA" sz="1000" dirty="0"/>
                        <a:t>(In 2023 dollars per metre)</a:t>
                      </a:r>
                    </a:p>
                  </a:txBody>
                  <a:tcPr>
                    <a:solidFill>
                      <a:schemeClr val="accent1"/>
                    </a:solidFill>
                  </a:tcPr>
                </a:tc>
                <a:tc>
                  <a:txBody>
                    <a:bodyPr/>
                    <a:lstStyle/>
                    <a:p>
                      <a:r>
                        <a:rPr lang="en-CA" sz="1200" dirty="0"/>
                        <a:t>Total Investment Over 75 years</a:t>
                      </a:r>
                    </a:p>
                    <a:p>
                      <a:r>
                        <a:rPr lang="en-CA" sz="1000" b="1" kern="1200" dirty="0">
                          <a:solidFill>
                            <a:schemeClr val="lt1"/>
                          </a:solidFill>
                          <a:latin typeface="+mn-lt"/>
                          <a:ea typeface="+mn-ea"/>
                          <a:cs typeface="+mn-cs"/>
                        </a:rPr>
                        <a:t>(In dollars per metre)</a:t>
                      </a:r>
                    </a:p>
                  </a:txBody>
                  <a:tcPr>
                    <a:solidFill>
                      <a:schemeClr val="accent1"/>
                    </a:solidFill>
                  </a:tcPr>
                </a:tc>
                <a:extLst>
                  <a:ext uri="{0D108BD9-81ED-4DB2-BD59-A6C34878D82A}">
                    <a16:rowId xmlns:a16="http://schemas.microsoft.com/office/drawing/2014/main" val="3015517569"/>
                  </a:ext>
                </a:extLst>
              </a:tr>
              <a:tr h="710431">
                <a:tc>
                  <a:txBody>
                    <a:bodyPr/>
                    <a:lstStyle/>
                    <a:p>
                      <a:r>
                        <a:rPr lang="en-CA" sz="1200" dirty="0"/>
                        <a:t>Elevated with Wood Decking and Wire Mesh Railing (4m wide)</a:t>
                      </a:r>
                    </a:p>
                  </a:txBody>
                  <a:tcPr/>
                </a:tc>
                <a:tc>
                  <a:txBody>
                    <a:bodyPr/>
                    <a:lstStyle/>
                    <a:p>
                      <a:pPr algn="r"/>
                      <a:r>
                        <a:rPr lang="en-CA" sz="1200" dirty="0"/>
                        <a:t>$2,260/m</a:t>
                      </a:r>
                    </a:p>
                  </a:txBody>
                  <a:tcPr/>
                </a:tc>
                <a:tc>
                  <a:txBody>
                    <a:bodyPr/>
                    <a:lstStyle/>
                    <a:p>
                      <a:r>
                        <a:rPr lang="en-CA" sz="1200" dirty="0"/>
                        <a:t>20 years – decking</a:t>
                      </a:r>
                    </a:p>
                    <a:p>
                      <a:r>
                        <a:rPr lang="en-CA" sz="1200" dirty="0"/>
                        <a:t>40 years – sub-structure</a:t>
                      </a:r>
                    </a:p>
                    <a:p>
                      <a:r>
                        <a:rPr lang="en-CA" sz="1200" dirty="0"/>
                        <a:t>75 years – foundation</a:t>
                      </a:r>
                    </a:p>
                  </a:txBody>
                  <a:tcPr/>
                </a:tc>
                <a:tc>
                  <a:txBody>
                    <a:bodyPr/>
                    <a:lstStyle/>
                    <a:p>
                      <a:pPr algn="r"/>
                      <a:r>
                        <a:rPr lang="en-CA" sz="1200" dirty="0"/>
                        <a:t>$2,640/m</a:t>
                      </a:r>
                    </a:p>
                  </a:txBody>
                  <a:tcPr/>
                </a:tc>
                <a:tc>
                  <a:txBody>
                    <a:bodyPr/>
                    <a:lstStyle/>
                    <a:p>
                      <a:pPr algn="r"/>
                      <a:r>
                        <a:rPr lang="en-CA" sz="1200" dirty="0"/>
                        <a:t>$4,900/m </a:t>
                      </a:r>
                      <a:r>
                        <a:rPr lang="en-CA" sz="1050" dirty="0"/>
                        <a:t>(2023$)</a:t>
                      </a:r>
                      <a:endParaRPr lang="en-CA" sz="1200" dirty="0"/>
                    </a:p>
                    <a:p>
                      <a:pPr algn="r"/>
                      <a:endParaRPr lang="en-CA" sz="1200" dirty="0"/>
                    </a:p>
                  </a:txBody>
                  <a:tcPr/>
                </a:tc>
                <a:extLst>
                  <a:ext uri="{0D108BD9-81ED-4DB2-BD59-A6C34878D82A}">
                    <a16:rowId xmlns:a16="http://schemas.microsoft.com/office/drawing/2014/main" val="3168755197"/>
                  </a:ext>
                </a:extLst>
              </a:tr>
              <a:tr h="710431">
                <a:tc>
                  <a:txBody>
                    <a:bodyPr/>
                    <a:lstStyle/>
                    <a:p>
                      <a:r>
                        <a:rPr lang="en-CA" sz="1200" dirty="0"/>
                        <a:t>Elevated with Composite Decking and Metal Railing (4m wide)</a:t>
                      </a:r>
                    </a:p>
                  </a:txBody>
                  <a:tcPr/>
                </a:tc>
                <a:tc>
                  <a:txBody>
                    <a:bodyPr/>
                    <a:lstStyle/>
                    <a:p>
                      <a:pPr algn="r"/>
                      <a:r>
                        <a:rPr lang="en-CA" sz="1200" dirty="0"/>
                        <a:t>$2,830/m</a:t>
                      </a:r>
                    </a:p>
                  </a:txBody>
                  <a:tcPr/>
                </a:tc>
                <a:tc>
                  <a:txBody>
                    <a:bodyPr/>
                    <a:lstStyle/>
                    <a:p>
                      <a:r>
                        <a:rPr lang="en-CA" sz="1200" dirty="0"/>
                        <a:t>20 years – decking</a:t>
                      </a:r>
                    </a:p>
                    <a:p>
                      <a:r>
                        <a:rPr lang="en-CA" sz="1200" dirty="0"/>
                        <a:t>40 years – sub-structure</a:t>
                      </a:r>
                    </a:p>
                    <a:p>
                      <a:r>
                        <a:rPr lang="en-CA" sz="1200" dirty="0"/>
                        <a:t>75 years – foundations</a:t>
                      </a:r>
                    </a:p>
                  </a:txBody>
                  <a:tcPr/>
                </a:tc>
                <a:tc>
                  <a:txBody>
                    <a:bodyPr/>
                    <a:lstStyle/>
                    <a:p>
                      <a:pPr algn="r"/>
                      <a:r>
                        <a:rPr lang="en-CA" sz="1200" dirty="0"/>
                        <a:t>$2,020/m</a:t>
                      </a:r>
                    </a:p>
                  </a:txBody>
                  <a:tcPr/>
                </a:tc>
                <a:tc>
                  <a:txBody>
                    <a:bodyPr/>
                    <a:lstStyle/>
                    <a:p>
                      <a:pPr algn="r"/>
                      <a:r>
                        <a:rPr lang="en-CA" sz="1200" dirty="0"/>
                        <a:t>$4,850/m </a:t>
                      </a:r>
                      <a:r>
                        <a:rPr lang="en-CA" sz="1050" dirty="0"/>
                        <a:t>(2023$)</a:t>
                      </a:r>
                      <a:endParaRPr lang="en-CA" sz="1200" dirty="0"/>
                    </a:p>
                    <a:p>
                      <a:pPr algn="r"/>
                      <a:endParaRPr lang="en-CA" sz="1200" dirty="0"/>
                    </a:p>
                  </a:txBody>
                  <a:tcPr/>
                </a:tc>
                <a:extLst>
                  <a:ext uri="{0D108BD9-81ED-4DB2-BD59-A6C34878D82A}">
                    <a16:rowId xmlns:a16="http://schemas.microsoft.com/office/drawing/2014/main" val="1163225502"/>
                  </a:ext>
                </a:extLst>
              </a:tr>
            </a:tbl>
          </a:graphicData>
        </a:graphic>
      </p:graphicFrame>
      <p:sp>
        <p:nvSpPr>
          <p:cNvPr id="3" name="TextBox 2">
            <a:extLst>
              <a:ext uri="{FF2B5EF4-FFF2-40B4-BE49-F238E27FC236}">
                <a16:creationId xmlns:a16="http://schemas.microsoft.com/office/drawing/2014/main" id="{97F6444B-4887-E1E0-1408-31CD02147FDC}"/>
              </a:ext>
            </a:extLst>
          </p:cNvPr>
          <p:cNvSpPr txBox="1"/>
          <p:nvPr/>
        </p:nvSpPr>
        <p:spPr>
          <a:xfrm>
            <a:off x="2526779" y="4659982"/>
            <a:ext cx="5933653" cy="646331"/>
          </a:xfrm>
          <a:prstGeom prst="rect">
            <a:avLst/>
          </a:prstGeom>
          <a:noFill/>
        </p:spPr>
        <p:txBody>
          <a:bodyPr wrap="square" rtlCol="0">
            <a:spAutoFit/>
          </a:bodyPr>
          <a:lstStyle/>
          <a:p>
            <a:r>
              <a:rPr lang="en-CA" sz="900" dirty="0">
                <a:solidFill>
                  <a:schemeClr val="bg1"/>
                </a:solidFill>
              </a:rPr>
              <a:t>Total Investment = Initial Construction + Lifecycle Costs</a:t>
            </a:r>
          </a:p>
          <a:p>
            <a:r>
              <a:rPr lang="en-CA" sz="900" dirty="0">
                <a:solidFill>
                  <a:schemeClr val="bg1"/>
                </a:solidFill>
              </a:rPr>
              <a:t>Initial Cost Includes: Construction + Design + Contingency + General Items (i.e. Removals, Restoration, Access, Temporary Fencing, Sediment Control, etc.); does not include amenities and other minor project costs</a:t>
            </a:r>
          </a:p>
          <a:p>
            <a:r>
              <a:rPr lang="en-CA" sz="900" dirty="0">
                <a:solidFill>
                  <a:schemeClr val="bg1"/>
                </a:solidFill>
              </a:rPr>
              <a:t> </a:t>
            </a:r>
          </a:p>
        </p:txBody>
      </p:sp>
    </p:spTree>
    <p:extLst>
      <p:ext uri="{BB962C8B-B14F-4D97-AF65-F5344CB8AC3E}">
        <p14:creationId xmlns:p14="http://schemas.microsoft.com/office/powerpoint/2010/main" val="51128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22</a:t>
            </a:fld>
            <a:endParaRPr lang="en-CA" dirty="0"/>
          </a:p>
        </p:txBody>
      </p:sp>
      <p:sp>
        <p:nvSpPr>
          <p:cNvPr id="11" name="Title 10">
            <a:extLst>
              <a:ext uri="{FF2B5EF4-FFF2-40B4-BE49-F238E27FC236}">
                <a16:creationId xmlns:a16="http://schemas.microsoft.com/office/drawing/2014/main" id="{59EA9BBF-F41C-9CEF-A087-6B09E98BF896}"/>
              </a:ext>
            </a:extLst>
          </p:cNvPr>
          <p:cNvSpPr>
            <a:spLocks noGrp="1"/>
          </p:cNvSpPr>
          <p:nvPr>
            <p:ph type="title"/>
          </p:nvPr>
        </p:nvSpPr>
        <p:spPr>
          <a:xfrm>
            <a:off x="308720" y="158840"/>
            <a:ext cx="7704087" cy="368884"/>
          </a:xfrm>
        </p:spPr>
        <p:txBody>
          <a:bodyPr/>
          <a:lstStyle/>
          <a:p>
            <a:r>
              <a:rPr lang="en-CA" dirty="0"/>
              <a:t>Lifecycle Cost Comparison over 75 years for Each Option</a:t>
            </a:r>
          </a:p>
        </p:txBody>
      </p:sp>
      <p:graphicFrame>
        <p:nvGraphicFramePr>
          <p:cNvPr id="7" name="Table 6">
            <a:extLst>
              <a:ext uri="{FF2B5EF4-FFF2-40B4-BE49-F238E27FC236}">
                <a16:creationId xmlns:a16="http://schemas.microsoft.com/office/drawing/2014/main" id="{BC70220E-DFF5-5A42-81BE-453E8317A998}"/>
              </a:ext>
            </a:extLst>
          </p:cNvPr>
          <p:cNvGraphicFramePr>
            <a:graphicFrameLocks noGrp="1"/>
          </p:cNvGraphicFramePr>
          <p:nvPr>
            <p:extLst>
              <p:ext uri="{D42A27DB-BD31-4B8C-83A1-F6EECF244321}">
                <p14:modId xmlns:p14="http://schemas.microsoft.com/office/powerpoint/2010/main" val="793691350"/>
              </p:ext>
            </p:extLst>
          </p:nvPr>
        </p:nvGraphicFramePr>
        <p:xfrm>
          <a:off x="308720" y="621432"/>
          <a:ext cx="8280922" cy="3931920"/>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3332814343"/>
                    </a:ext>
                  </a:extLst>
                </a:gridCol>
                <a:gridCol w="945043">
                  <a:extLst>
                    <a:ext uri="{9D8B030D-6E8A-4147-A177-3AD203B41FA5}">
                      <a16:colId xmlns:a16="http://schemas.microsoft.com/office/drawing/2014/main" val="1971950095"/>
                    </a:ext>
                  </a:extLst>
                </a:gridCol>
                <a:gridCol w="945043">
                  <a:extLst>
                    <a:ext uri="{9D8B030D-6E8A-4147-A177-3AD203B41FA5}">
                      <a16:colId xmlns:a16="http://schemas.microsoft.com/office/drawing/2014/main" val="3737379993"/>
                    </a:ext>
                  </a:extLst>
                </a:gridCol>
                <a:gridCol w="945043">
                  <a:extLst>
                    <a:ext uri="{9D8B030D-6E8A-4147-A177-3AD203B41FA5}">
                      <a16:colId xmlns:a16="http://schemas.microsoft.com/office/drawing/2014/main" val="1142013831"/>
                    </a:ext>
                  </a:extLst>
                </a:gridCol>
                <a:gridCol w="945043">
                  <a:extLst>
                    <a:ext uri="{9D8B030D-6E8A-4147-A177-3AD203B41FA5}">
                      <a16:colId xmlns:a16="http://schemas.microsoft.com/office/drawing/2014/main" val="3078638093"/>
                    </a:ext>
                  </a:extLst>
                </a:gridCol>
                <a:gridCol w="945043">
                  <a:extLst>
                    <a:ext uri="{9D8B030D-6E8A-4147-A177-3AD203B41FA5}">
                      <a16:colId xmlns:a16="http://schemas.microsoft.com/office/drawing/2014/main" val="3105119491"/>
                    </a:ext>
                  </a:extLst>
                </a:gridCol>
                <a:gridCol w="945043">
                  <a:extLst>
                    <a:ext uri="{9D8B030D-6E8A-4147-A177-3AD203B41FA5}">
                      <a16:colId xmlns:a16="http://schemas.microsoft.com/office/drawing/2014/main" val="3164197962"/>
                    </a:ext>
                  </a:extLst>
                </a:gridCol>
                <a:gridCol w="1170504">
                  <a:extLst>
                    <a:ext uri="{9D8B030D-6E8A-4147-A177-3AD203B41FA5}">
                      <a16:colId xmlns:a16="http://schemas.microsoft.com/office/drawing/2014/main" val="2859763386"/>
                    </a:ext>
                  </a:extLst>
                </a:gridCol>
              </a:tblGrid>
              <a:tr h="400114">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US" sz="1100" u="none" strike="noStrike" dirty="0">
                          <a:effectLst/>
                        </a:rPr>
                        <a:t> West Portion Options (300m)</a:t>
                      </a:r>
                    </a:p>
                    <a:p>
                      <a:pPr algn="ctr" fontAlgn="b"/>
                      <a:r>
                        <a:rPr lang="en-US" sz="1100" u="none" strike="noStrike" dirty="0">
                          <a:effectLst/>
                        </a:rPr>
                        <a:t>(Outside Dynamic Beach Area)</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pPr algn="ctr" fontAlgn="b"/>
                      <a:r>
                        <a:rPr lang="en-US" sz="1100" u="none" strike="noStrike" dirty="0">
                          <a:effectLst/>
                        </a:rPr>
                        <a:t> West Portion Options (300m)</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gridSpan="3">
                  <a:txBody>
                    <a:bodyPr/>
                    <a:lstStyle/>
                    <a:p>
                      <a:pPr algn="ctr" fontAlgn="b"/>
                      <a:r>
                        <a:rPr lang="en-US" sz="1100" u="none" strike="noStrike" dirty="0">
                          <a:effectLst/>
                        </a:rPr>
                        <a:t>East Portion Options (275m)</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(Outside Dynamic Beach Area)</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pPr algn="ctr" fontAlgn="b"/>
                      <a:r>
                        <a:rPr lang="en-US" sz="1100" u="none" strike="noStrike" dirty="0">
                          <a:effectLst/>
                        </a:rPr>
                        <a:t>East Portion Options (275m)</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100" u="none" strike="noStrike" dirty="0">
                          <a:effectLst/>
                        </a:rPr>
                        <a:t>Total Investment Cost Over 75 Years</a:t>
                      </a:r>
                      <a:endParaRPr lang="en-CA"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88905158"/>
                  </a:ext>
                </a:extLst>
              </a:tr>
              <a:tr h="602206">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effectLst/>
                        </a:rPr>
                        <a:t>Wood Close to Grade</a:t>
                      </a:r>
                      <a:endParaRPr lang="en-US" sz="1100" b="0" i="0" u="none" strike="noStrike" dirty="0">
                        <a:solidFill>
                          <a:srgbClr val="000000"/>
                        </a:solidFill>
                        <a:effectLst/>
                        <a:latin typeface="Calibri" panose="020F0502020204030204" pitchFamily="34" charset="0"/>
                      </a:endParaRPr>
                    </a:p>
                    <a:p>
                      <a:pPr algn="ctr" fontAlgn="b"/>
                      <a:endParaRPr lang="en-CA"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CA" sz="1100" u="none" strike="noStrike" dirty="0">
                          <a:effectLst/>
                        </a:rPr>
                        <a:t>Elevated with Wood Decking and Wire Mesh Railing </a:t>
                      </a:r>
                      <a:endParaRPr lang="en-CA"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CA" sz="1100" u="none" strike="noStrike" dirty="0">
                          <a:effectLst/>
                        </a:rPr>
                        <a:t>Elevated with Composite Decking and Metal Railing</a:t>
                      </a:r>
                      <a:endParaRPr lang="en-CA"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100" u="none" strike="noStrike" dirty="0">
                          <a:effectLst/>
                        </a:rPr>
                        <a:t>Wood Close to Grade</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100" u="none" strike="noStrike" dirty="0">
                          <a:effectLst/>
                        </a:rPr>
                        <a:t>Asphalt</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100" u="none" strike="noStrike" dirty="0">
                          <a:effectLst/>
                        </a:rPr>
                        <a:t>Concrete</a:t>
                      </a:r>
                      <a:endParaRPr lang="en-US" sz="1100" b="0" i="0" u="none" strike="noStrike" dirty="0">
                        <a:solidFill>
                          <a:srgbClr val="000000"/>
                        </a:solidFill>
                        <a:effectLst/>
                        <a:latin typeface="Calibri" panose="020F0502020204030204" pitchFamily="34" charset="0"/>
                      </a:endParaRPr>
                    </a:p>
                  </a:txBody>
                  <a:tcPr marL="7620" marR="7620" marT="7620" marB="0" anchor="ctr"/>
                </a:tc>
                <a:tc rowSpan="4">
                  <a:txBody>
                    <a:bodyPr/>
                    <a:lstStyle/>
                    <a:p>
                      <a:pPr algn="ctr" fontAlgn="b"/>
                      <a:endParaRPr lang="en-CA"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34548895"/>
                  </a:ext>
                </a:extLst>
              </a:tr>
              <a:tr h="68817">
                <a:tc>
                  <a:txBody>
                    <a:bodyPr/>
                    <a:lstStyle/>
                    <a:p>
                      <a:pPr algn="l" fontAlgn="b"/>
                      <a:r>
                        <a:rPr lang="en-US" sz="1100" u="none" strike="noStrike" dirty="0">
                          <a:effectLst/>
                        </a:rPr>
                        <a:t>Initial Construction</a:t>
                      </a:r>
                    </a:p>
                    <a:p>
                      <a:pPr algn="l" fontAlgn="b"/>
                      <a:r>
                        <a:rPr lang="en-US" sz="1100" u="none" strike="noStrike" dirty="0">
                          <a:effectLst/>
                        </a:rPr>
                        <a:t>Costs</a:t>
                      </a:r>
                    </a:p>
                  </a:txBody>
                  <a:tcPr marL="7620" marR="7620" marT="7620" marB="0" anchor="b"/>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$1,370/m</a:t>
                      </a:r>
                    </a:p>
                  </a:txBody>
                  <a:tcPr marL="7620" marR="7620" marT="7620" marB="0" anchor="ctr"/>
                </a:tc>
                <a:tc>
                  <a:txBody>
                    <a:bodyPr/>
                    <a:lstStyle/>
                    <a:p>
                      <a:pPr algn="r" fontAlgn="b"/>
                      <a:r>
                        <a:rPr lang="en-US" sz="1100" u="none" strike="noStrike" dirty="0">
                          <a:effectLst/>
                        </a:rPr>
                        <a:t>$2,260/m </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b"/>
                      <a:r>
                        <a:rPr lang="en-US" sz="1100" u="none" strike="noStrike" dirty="0">
                          <a:effectLst/>
                        </a:rPr>
                        <a:t>$2,830/m </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$1,370/m</a:t>
                      </a:r>
                    </a:p>
                  </a:txBody>
                  <a:tcPr marL="7620" marR="7620" marT="7620" marB="0" anchor="ctr"/>
                </a:tc>
                <a:tc>
                  <a:txBody>
                    <a:bodyPr/>
                    <a:lstStyle/>
                    <a:p>
                      <a:pPr algn="r" fontAlgn="b"/>
                      <a:r>
                        <a:rPr lang="en-US" sz="1100" u="none" strike="noStrike" dirty="0">
                          <a:effectLst/>
                        </a:rPr>
                        <a:t>$880/m</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$1,410/m</a:t>
                      </a:r>
                    </a:p>
                  </a:txBody>
                  <a:tcPr marL="7620" marR="7620" marT="7620" marB="0" anchor="ctr"/>
                </a:tc>
                <a:tc vMerge="1">
                  <a:txBody>
                    <a:bodyPr/>
                    <a:lstStyle/>
                    <a:p>
                      <a:endParaRPr lang="en-US"/>
                    </a:p>
                  </a:txBody>
                  <a:tcPr/>
                </a:tc>
                <a:extLst>
                  <a:ext uri="{0D108BD9-81ED-4DB2-BD59-A6C34878D82A}">
                    <a16:rowId xmlns:a16="http://schemas.microsoft.com/office/drawing/2014/main" val="1773737803"/>
                  </a:ext>
                </a:extLst>
              </a:tr>
              <a:tr h="68817">
                <a:tc>
                  <a:txBody>
                    <a:bodyPr/>
                    <a:lstStyle/>
                    <a:p>
                      <a:pPr marL="0" algn="l" defTabSz="914400" rtl="0" eaLnBrk="1" fontAlgn="b" latinLnBrk="0" hangingPunct="1"/>
                      <a:r>
                        <a:rPr lang="en-US" sz="1100" u="none" strike="noStrike" kern="1200" dirty="0">
                          <a:solidFill>
                            <a:schemeClr val="dk1"/>
                          </a:solidFill>
                          <a:effectLst/>
                          <a:latin typeface="+mn-lt"/>
                          <a:ea typeface="+mn-ea"/>
                          <a:cs typeface="+mn-cs"/>
                        </a:rPr>
                        <a:t>Lifecyle Costs</a:t>
                      </a:r>
                    </a:p>
                    <a:p>
                      <a:pPr marL="0" algn="l" defTabSz="914400" rtl="0" eaLnBrk="1" fontAlgn="b" latinLnBrk="0" hangingPunct="1"/>
                      <a:r>
                        <a:rPr lang="en-US" sz="1100" u="none" strike="noStrike" kern="1200" dirty="0">
                          <a:solidFill>
                            <a:schemeClr val="dk1"/>
                          </a:solidFill>
                          <a:effectLst/>
                          <a:latin typeface="+mn-lt"/>
                          <a:ea typeface="+mn-ea"/>
                          <a:cs typeface="+mn-cs"/>
                        </a:rPr>
                        <a:t>(See Previous Pages)</a:t>
                      </a:r>
                    </a:p>
                  </a:txBody>
                  <a:tcPr marL="7620" marR="7620" marT="7620" marB="0" anchor="b"/>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$6,000/m</a:t>
                      </a:r>
                    </a:p>
                  </a:txBody>
                  <a:tcPr marL="7620" marR="7620" marT="7620" marB="0" anchor="ctr"/>
                </a:tc>
                <a:tc>
                  <a:txBody>
                    <a:bodyPr/>
                    <a:lstStyle/>
                    <a:p>
                      <a:pPr algn="r" fontAlgn="b"/>
                      <a:r>
                        <a:rPr lang="en-US" sz="1100" u="none" strike="noStrike" kern="1200" dirty="0">
                          <a:solidFill>
                            <a:schemeClr val="dk1"/>
                          </a:solidFill>
                          <a:effectLst/>
                          <a:latin typeface="+mn-lt"/>
                          <a:ea typeface="+mn-ea"/>
                          <a:cs typeface="+mn-cs"/>
                        </a:rPr>
                        <a:t>$2,640/m</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b"/>
                      <a:r>
                        <a:rPr lang="en-US" sz="1100" u="none" strike="noStrike" kern="1200" dirty="0">
                          <a:solidFill>
                            <a:schemeClr val="dk1"/>
                          </a:solidFill>
                          <a:effectLst/>
                          <a:latin typeface="+mn-lt"/>
                          <a:ea typeface="+mn-ea"/>
                          <a:cs typeface="+mn-cs"/>
                        </a:rPr>
                        <a:t>$2,020/m</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$6,000/m</a:t>
                      </a:r>
                    </a:p>
                  </a:txBody>
                  <a:tcPr marL="7620" marR="7620" marT="7620" marB="0" anchor="ctr"/>
                </a:tc>
                <a:tc>
                  <a:txBody>
                    <a:bodyPr/>
                    <a:lstStyle/>
                    <a:p>
                      <a:pPr algn="r" fontAlgn="b"/>
                      <a:r>
                        <a:rPr lang="en-US" sz="1100" u="none" strike="noStrike" dirty="0">
                          <a:effectLst/>
                        </a:rPr>
                        <a:t>$920/m</a:t>
                      </a:r>
                      <a:endParaRPr lang="en-US" sz="1100" b="0"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u="none" strike="noStrike" kern="1200" dirty="0">
                          <a:solidFill>
                            <a:schemeClr val="dk1"/>
                          </a:solidFill>
                          <a:effectLst/>
                          <a:latin typeface="+mn-lt"/>
                          <a:ea typeface="+mn-ea"/>
                          <a:cs typeface="+mn-cs"/>
                        </a:rPr>
                        <a:t>$490/m</a:t>
                      </a:r>
                    </a:p>
                  </a:txBody>
                  <a:tcPr marL="7620" marR="7620" marT="7620" marB="0" anchor="ctr"/>
                </a:tc>
                <a:tc vMerge="1">
                  <a:txBody>
                    <a:bodyPr/>
                    <a:lstStyle/>
                    <a:p>
                      <a:pPr algn="ctr" fontAlgn="b"/>
                      <a:endParaRPr lang="en-CA"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03843071"/>
                  </a:ext>
                </a:extLst>
              </a:tr>
              <a:tr h="296216">
                <a:tc>
                  <a:txBody>
                    <a:bodyPr/>
                    <a:lstStyle/>
                    <a:p>
                      <a:pPr marL="0" algn="l" defTabSz="914400" rtl="0" eaLnBrk="1" fontAlgn="b" latinLnBrk="0" hangingPunct="1"/>
                      <a:r>
                        <a:rPr lang="en-US" sz="1100" b="1" u="none" strike="noStrike" kern="1200" dirty="0">
                          <a:solidFill>
                            <a:schemeClr val="dk1"/>
                          </a:solidFill>
                          <a:effectLst/>
                          <a:latin typeface="+mn-lt"/>
                          <a:ea typeface="+mn-ea"/>
                          <a:cs typeface="+mn-cs"/>
                        </a:rPr>
                        <a:t>Total Investment Over 75-years</a:t>
                      </a:r>
                    </a:p>
                  </a:txBody>
                  <a:tcPr marL="7620" marR="7620" marT="7620" marB="0"/>
                </a:tc>
                <a:tc>
                  <a:txBody>
                    <a:bodyPr/>
                    <a:lstStyle/>
                    <a:p>
                      <a:pPr marL="0" algn="r" defTabSz="914400" rtl="0" eaLnBrk="1" fontAlgn="b" latinLnBrk="0" hangingPunct="1"/>
                      <a:r>
                        <a:rPr lang="en-US" sz="1100" b="1" u="none" strike="noStrike" kern="1200" dirty="0">
                          <a:solidFill>
                            <a:schemeClr val="dk1"/>
                          </a:solidFill>
                          <a:effectLst/>
                          <a:latin typeface="+mn-lt"/>
                          <a:ea typeface="+mn-ea"/>
                          <a:cs typeface="+mn-cs"/>
                        </a:rPr>
                        <a:t>$7,370/m</a:t>
                      </a:r>
                    </a:p>
                  </a:txBody>
                  <a:tcPr marL="7620" marR="7620" marT="7620" marB="0" anchor="ctr"/>
                </a:tc>
                <a:tc>
                  <a:txBody>
                    <a:bodyPr/>
                    <a:lstStyle/>
                    <a:p>
                      <a:pPr algn="r" fontAlgn="b"/>
                      <a:r>
                        <a:rPr lang="en-US" sz="1100" b="1" u="none" strike="noStrike" kern="1200" dirty="0">
                          <a:solidFill>
                            <a:schemeClr val="dk1"/>
                          </a:solidFill>
                          <a:effectLst/>
                          <a:latin typeface="+mn-lt"/>
                          <a:ea typeface="+mn-ea"/>
                          <a:cs typeface="+mn-cs"/>
                        </a:rPr>
                        <a:t>$4,900/m</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r" fontAlgn="b"/>
                      <a:r>
                        <a:rPr lang="en-US" sz="1100" b="1" u="none" strike="noStrike" kern="1200" dirty="0">
                          <a:solidFill>
                            <a:schemeClr val="dk1"/>
                          </a:solidFill>
                          <a:effectLst/>
                          <a:latin typeface="+mn-lt"/>
                          <a:ea typeface="+mn-ea"/>
                          <a:cs typeface="+mn-cs"/>
                        </a:rPr>
                        <a:t>$4,850/m</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b="1" u="none" strike="noStrike" kern="1200" dirty="0">
                          <a:solidFill>
                            <a:schemeClr val="dk1"/>
                          </a:solidFill>
                          <a:effectLst/>
                          <a:latin typeface="+mn-lt"/>
                          <a:ea typeface="+mn-ea"/>
                          <a:cs typeface="+mn-cs"/>
                        </a:rPr>
                        <a:t>$7,370/m</a:t>
                      </a:r>
                    </a:p>
                  </a:txBody>
                  <a:tcPr marL="7620" marR="7620" marT="7620" marB="0" anchor="ctr"/>
                </a:tc>
                <a:tc>
                  <a:txBody>
                    <a:bodyPr/>
                    <a:lstStyle/>
                    <a:p>
                      <a:pPr marL="0" algn="r" defTabSz="914400" rtl="0" eaLnBrk="1" fontAlgn="b" latinLnBrk="0" hangingPunct="1"/>
                      <a:r>
                        <a:rPr lang="en-US" sz="1100" b="1" u="none" strike="noStrike" kern="1200" dirty="0">
                          <a:solidFill>
                            <a:schemeClr val="dk1"/>
                          </a:solidFill>
                          <a:effectLst/>
                          <a:latin typeface="+mn-lt"/>
                          <a:ea typeface="+mn-ea"/>
                          <a:cs typeface="+mn-cs"/>
                        </a:rPr>
                        <a:t>$1,800/m</a:t>
                      </a:r>
                    </a:p>
                  </a:txBody>
                  <a:tcPr marL="7620" marR="7620" marT="7620" marB="0" anchor="ctr"/>
                </a:tc>
                <a:tc>
                  <a:txBody>
                    <a:bodyPr/>
                    <a:lstStyle/>
                    <a:p>
                      <a:pPr marL="0" algn="r" defTabSz="914400" rtl="0" eaLnBrk="1" fontAlgn="b" latinLnBrk="0" hangingPunct="1"/>
                      <a:r>
                        <a:rPr lang="en-US" sz="1100" b="1" u="none" strike="noStrike" kern="1200" dirty="0">
                          <a:solidFill>
                            <a:schemeClr val="dk1"/>
                          </a:solidFill>
                          <a:effectLst/>
                          <a:latin typeface="+mn-lt"/>
                          <a:ea typeface="+mn-ea"/>
                          <a:cs typeface="+mn-cs"/>
                        </a:rPr>
                        <a:t>$1,900/m</a:t>
                      </a:r>
                    </a:p>
                  </a:txBody>
                  <a:tcPr marL="7620" marR="7620" marT="7620" marB="0" anchor="ctr"/>
                </a:tc>
                <a:tc vMerge="1">
                  <a:txBody>
                    <a:bodyPr/>
                    <a:lstStyle/>
                    <a:p>
                      <a:pPr algn="ctr" fontAlgn="b"/>
                      <a:endParaRPr lang="en-CA"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15061505"/>
                  </a:ext>
                </a:extLst>
              </a:tr>
              <a:tr h="237846">
                <a:tc>
                  <a:txBody>
                    <a:bodyPr/>
                    <a:lstStyle/>
                    <a:p>
                      <a:pPr algn="l" fontAlgn="b"/>
                      <a:r>
                        <a:rPr lang="en-US" sz="1100" b="1" u="none" strike="noStrike" dirty="0">
                          <a:effectLst/>
                        </a:rPr>
                        <a:t>Option 1</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300m x $7,370</a:t>
                      </a:r>
                    </a:p>
                    <a:p>
                      <a:pPr marL="0" algn="r" defTabSz="914400" rtl="0" eaLnBrk="1" fontAlgn="b" latinLnBrk="0" hangingPunct="1"/>
                      <a:r>
                        <a:rPr lang="en-US" sz="1100" b="1" u="none" strike="noStrike" kern="1200" dirty="0">
                          <a:solidFill>
                            <a:schemeClr val="dk1"/>
                          </a:solidFill>
                          <a:effectLst/>
                          <a:latin typeface="+mn-lt"/>
                          <a:ea typeface="+mn-ea"/>
                          <a:cs typeface="+mn-cs"/>
                        </a:rPr>
                        <a:t>$2,211,000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275m x $7,370</a:t>
                      </a:r>
                    </a:p>
                    <a:p>
                      <a:pPr marL="0" algn="r" defTabSz="914400" rtl="0" eaLnBrk="1" fontAlgn="b" latinLnBrk="0" hangingPunct="1"/>
                      <a:r>
                        <a:rPr lang="en-US" sz="1100" b="1" u="none" strike="noStrike" kern="1200" dirty="0">
                          <a:solidFill>
                            <a:schemeClr val="dk1"/>
                          </a:solidFill>
                          <a:effectLst/>
                          <a:latin typeface="+mn-lt"/>
                          <a:ea typeface="+mn-ea"/>
                          <a:cs typeface="+mn-cs"/>
                        </a:rPr>
                        <a:t>$2,026,750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dirty="0">
                          <a:effectLst/>
                        </a:rPr>
                        <a:t>$4,237,750</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911201104"/>
                  </a:ext>
                </a:extLst>
              </a:tr>
              <a:tr h="237846">
                <a:tc>
                  <a:txBody>
                    <a:bodyPr/>
                    <a:lstStyle/>
                    <a:p>
                      <a:pPr algn="l" fontAlgn="b"/>
                      <a:r>
                        <a:rPr lang="en-US" sz="1100" b="1" u="none" strike="noStrike" dirty="0">
                          <a:effectLst/>
                        </a:rPr>
                        <a:t>Option 2</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endParaRPr lang="en-US" sz="1100" u="none" strike="noStrike" kern="1200" dirty="0">
                        <a:solidFill>
                          <a:schemeClr val="dk1"/>
                        </a:solidFill>
                        <a:effectLst/>
                        <a:latin typeface="+mn-lt"/>
                        <a:ea typeface="+mn-ea"/>
                        <a:cs typeface="+mn-cs"/>
                      </a:endParaRPr>
                    </a:p>
                  </a:txBody>
                  <a:tcPr marL="7620" marR="7620" marT="7620" marB="0" anchor="b"/>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300m x $4,900</a:t>
                      </a:r>
                    </a:p>
                    <a:p>
                      <a:pPr marL="0" algn="r" defTabSz="914400" rtl="0" eaLnBrk="1" fontAlgn="b" latinLnBrk="0" hangingPunct="1"/>
                      <a:r>
                        <a:rPr lang="en-US" sz="1100" b="1" u="none" strike="noStrike" kern="1200" dirty="0">
                          <a:solidFill>
                            <a:schemeClr val="dk1"/>
                          </a:solidFill>
                          <a:effectLst/>
                          <a:latin typeface="+mn-lt"/>
                          <a:ea typeface="+mn-ea"/>
                          <a:cs typeface="+mn-cs"/>
                        </a:rPr>
                        <a:t>$1,470,000</a:t>
                      </a:r>
                    </a:p>
                  </a:txBody>
                  <a:tcPr marL="7620" marR="7620" marT="7620" marB="0" anchor="b"/>
                </a:tc>
                <a:tc>
                  <a:txBody>
                    <a:bodyPr/>
                    <a:lstStyle/>
                    <a:p>
                      <a:pPr algn="l" fontAlgn="b"/>
                      <a:endParaRPr lang="en-CA"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CA"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275m x $1,800</a:t>
                      </a:r>
                    </a:p>
                    <a:p>
                      <a:pPr marL="0" marR="0" lvl="0" indent="0" algn="r" defTabSz="914400" rtl="0" eaLnBrk="1" fontAlgn="b" latinLnBrk="0" hangingPunct="1">
                        <a:lnSpc>
                          <a:spcPct val="100000"/>
                        </a:lnSpc>
                        <a:spcBef>
                          <a:spcPts val="0"/>
                        </a:spcBef>
                        <a:spcAft>
                          <a:spcPts val="0"/>
                        </a:spcAft>
                        <a:buClrTx/>
                        <a:buSzTx/>
                        <a:buFontTx/>
                        <a:buNone/>
                        <a:tabLst/>
                        <a:defRPr/>
                      </a:pPr>
                      <a:r>
                        <a:rPr lang="en-US" sz="1100" b="1" u="none" strike="noStrike" kern="1200" dirty="0">
                          <a:solidFill>
                            <a:schemeClr val="dk1"/>
                          </a:solidFill>
                          <a:effectLst/>
                          <a:latin typeface="+mn-lt"/>
                          <a:ea typeface="+mn-ea"/>
                          <a:cs typeface="+mn-cs"/>
                        </a:rPr>
                        <a:t>$495,000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dirty="0">
                          <a:effectLst/>
                        </a:rPr>
                        <a:t>$1,965,000 </a:t>
                      </a:r>
                      <a:endParaRPr lang="en-US" sz="11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814726634"/>
                  </a:ext>
                </a:extLst>
              </a:tr>
              <a:tr h="237846">
                <a:tc>
                  <a:txBody>
                    <a:bodyPr/>
                    <a:lstStyle/>
                    <a:p>
                      <a:pPr algn="l" fontAlgn="b"/>
                      <a:r>
                        <a:rPr lang="en-US" sz="1100" b="1" u="none" strike="noStrike" dirty="0">
                          <a:effectLst/>
                        </a:rPr>
                        <a:t>Option 3</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endParaRPr lang="en-US" sz="1100" u="none" strike="noStrike" kern="1200" dirty="0">
                        <a:solidFill>
                          <a:schemeClr val="dk1"/>
                        </a:solidFill>
                        <a:effectLst/>
                        <a:latin typeface="+mn-lt"/>
                        <a:ea typeface="+mn-ea"/>
                        <a:cs typeface="+mn-cs"/>
                      </a:endParaRPr>
                    </a:p>
                  </a:txBody>
                  <a:tcPr marL="7620" marR="7620" marT="7620" marB="0" anchor="b"/>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300m x $4,900</a:t>
                      </a:r>
                    </a:p>
                    <a:p>
                      <a:pPr marL="0" algn="r" defTabSz="914400" rtl="0" eaLnBrk="1" fontAlgn="b" latinLnBrk="0" hangingPunct="1"/>
                      <a:r>
                        <a:rPr lang="en-US" sz="1100" b="1" u="none" strike="noStrike" kern="1200" dirty="0">
                          <a:solidFill>
                            <a:schemeClr val="dk1"/>
                          </a:solidFill>
                          <a:effectLst/>
                          <a:latin typeface="+mn-lt"/>
                          <a:ea typeface="+mn-ea"/>
                          <a:cs typeface="+mn-cs"/>
                        </a:rPr>
                        <a:t>$1,470,000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275m x $1,900</a:t>
                      </a:r>
                    </a:p>
                    <a:p>
                      <a:pPr marL="0" marR="0" lvl="0" indent="0" algn="r" defTabSz="914400" rtl="0" eaLnBrk="1" fontAlgn="b" latinLnBrk="0" hangingPunct="1">
                        <a:lnSpc>
                          <a:spcPct val="100000"/>
                        </a:lnSpc>
                        <a:spcBef>
                          <a:spcPts val="0"/>
                        </a:spcBef>
                        <a:spcAft>
                          <a:spcPts val="0"/>
                        </a:spcAft>
                        <a:buClrTx/>
                        <a:buSzTx/>
                        <a:buFontTx/>
                        <a:buNone/>
                        <a:tabLst/>
                        <a:defRPr/>
                      </a:pPr>
                      <a:r>
                        <a:rPr lang="en-US" sz="1100" b="1" u="none" strike="noStrike" kern="1200" dirty="0">
                          <a:solidFill>
                            <a:schemeClr val="dk1"/>
                          </a:solidFill>
                          <a:effectLst/>
                          <a:latin typeface="+mn-lt"/>
                          <a:ea typeface="+mn-ea"/>
                          <a:cs typeface="+mn-cs"/>
                        </a:rPr>
                        <a:t>$522,500</a:t>
                      </a:r>
                    </a:p>
                  </a:txBody>
                  <a:tcPr marL="7620" marR="7620" marT="7620" marB="0" anchor="b"/>
                </a:tc>
                <a:tc>
                  <a:txBody>
                    <a:bodyPr/>
                    <a:lstStyle/>
                    <a:p>
                      <a:pPr algn="r" fontAlgn="b"/>
                      <a:r>
                        <a:rPr lang="en-US" sz="1100" b="1" u="none" strike="noStrike" dirty="0">
                          <a:effectLst/>
                        </a:rPr>
                        <a:t>$1,992,500</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922766825"/>
                  </a:ext>
                </a:extLst>
              </a:tr>
              <a:tr h="237846">
                <a:tc>
                  <a:txBody>
                    <a:bodyPr/>
                    <a:lstStyle/>
                    <a:p>
                      <a:pPr algn="l" fontAlgn="b"/>
                      <a:r>
                        <a:rPr lang="en-US" sz="1100" b="1" u="none" strike="noStrike" dirty="0">
                          <a:effectLst/>
                        </a:rPr>
                        <a:t>Option 4</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endParaRPr lang="en-US" sz="1100" u="none" strike="noStrike" kern="1200" dirty="0">
                        <a:solidFill>
                          <a:schemeClr val="dk1"/>
                        </a:solidFill>
                        <a:effectLst/>
                        <a:latin typeface="+mn-lt"/>
                        <a:ea typeface="+mn-ea"/>
                        <a:cs typeface="+mn-cs"/>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300m x $4,850</a:t>
                      </a:r>
                    </a:p>
                    <a:p>
                      <a:pPr marL="0" algn="r" defTabSz="914400" rtl="0" eaLnBrk="1" fontAlgn="b" latinLnBrk="0" hangingPunct="1"/>
                      <a:r>
                        <a:rPr lang="en-US" sz="1100" b="1" u="none" strike="noStrike" kern="1200" dirty="0">
                          <a:solidFill>
                            <a:schemeClr val="dk1"/>
                          </a:solidFill>
                          <a:effectLst/>
                          <a:latin typeface="+mn-lt"/>
                          <a:ea typeface="+mn-ea"/>
                          <a:cs typeface="+mn-cs"/>
                        </a:rPr>
                        <a:t>$1,455,000</a:t>
                      </a:r>
                    </a:p>
                  </a:txBody>
                  <a:tcPr marL="7620" marR="7620" marT="762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275m x $1,800</a:t>
                      </a:r>
                    </a:p>
                    <a:p>
                      <a:pPr marL="0" marR="0" lvl="0" indent="0" algn="r" defTabSz="914400" rtl="0" eaLnBrk="1" fontAlgn="b" latinLnBrk="0" hangingPunct="1">
                        <a:lnSpc>
                          <a:spcPct val="100000"/>
                        </a:lnSpc>
                        <a:spcBef>
                          <a:spcPts val="0"/>
                        </a:spcBef>
                        <a:spcAft>
                          <a:spcPts val="0"/>
                        </a:spcAft>
                        <a:buClrTx/>
                        <a:buSzTx/>
                        <a:buFontTx/>
                        <a:buNone/>
                        <a:tabLst/>
                        <a:defRPr/>
                      </a:pPr>
                      <a:r>
                        <a:rPr lang="en-US" sz="1100" b="1" u="none" strike="noStrike" kern="1200" dirty="0">
                          <a:solidFill>
                            <a:schemeClr val="dk1"/>
                          </a:solidFill>
                          <a:effectLst/>
                          <a:latin typeface="+mn-lt"/>
                          <a:ea typeface="+mn-ea"/>
                          <a:cs typeface="+mn-cs"/>
                        </a:rPr>
                        <a:t>$495,000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b="1" u="none" strike="noStrike" dirty="0">
                          <a:effectLst/>
                        </a:rPr>
                        <a:t>$1,950,000</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56963024"/>
                  </a:ext>
                </a:extLst>
              </a:tr>
              <a:tr h="237846">
                <a:tc>
                  <a:txBody>
                    <a:bodyPr/>
                    <a:lstStyle/>
                    <a:p>
                      <a:pPr algn="l" fontAlgn="b"/>
                      <a:r>
                        <a:rPr lang="en-US" sz="1100" b="1" u="none" strike="noStrike" dirty="0">
                          <a:effectLst/>
                        </a:rPr>
                        <a:t>Option 5</a:t>
                      </a:r>
                      <a:endParaRPr lang="en-US" sz="1100" b="1" i="0" u="none" strike="noStrike" dirty="0">
                        <a:solidFill>
                          <a:srgbClr val="000000"/>
                        </a:solidFill>
                        <a:effectLst/>
                        <a:latin typeface="Calibri" panose="020F0502020204030204" pitchFamily="34" charset="0"/>
                      </a:endParaRPr>
                    </a:p>
                  </a:txBody>
                  <a:tcPr marL="7620" marR="7620" marT="7620" marB="0" anchor="ctr"/>
                </a:tc>
                <a:tc>
                  <a:txBody>
                    <a:bodyPr/>
                    <a:lstStyle/>
                    <a:p>
                      <a:pPr marL="0" algn="r" defTabSz="914400" rtl="0" eaLnBrk="1" fontAlgn="b" latinLnBrk="0" hangingPunct="1"/>
                      <a:endParaRPr lang="en-US" sz="1100" u="none" strike="noStrike" kern="1200" dirty="0">
                        <a:solidFill>
                          <a:schemeClr val="dk1"/>
                        </a:solidFill>
                        <a:effectLst/>
                        <a:latin typeface="+mn-lt"/>
                        <a:ea typeface="+mn-ea"/>
                        <a:cs typeface="+mn-cs"/>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marL="0" algn="r" defTabSz="914400" rtl="0" eaLnBrk="1" fontAlgn="b" latinLnBrk="0" hangingPunct="1"/>
                      <a:r>
                        <a:rPr lang="en-US" sz="1100" b="0" u="none" strike="noStrike" kern="1200" dirty="0">
                          <a:solidFill>
                            <a:schemeClr val="dk1"/>
                          </a:solidFill>
                          <a:effectLst/>
                          <a:latin typeface="+mn-lt"/>
                          <a:ea typeface="+mn-ea"/>
                          <a:cs typeface="+mn-cs"/>
                        </a:rPr>
                        <a:t>300m x $4,850</a:t>
                      </a:r>
                    </a:p>
                    <a:p>
                      <a:pPr marL="0" algn="r" defTabSz="914400" rtl="0" eaLnBrk="1" fontAlgn="b" latinLnBrk="0" hangingPunct="1"/>
                      <a:r>
                        <a:rPr lang="en-US" sz="1100" b="1" u="none" strike="noStrike" kern="1200" dirty="0">
                          <a:solidFill>
                            <a:schemeClr val="dk1"/>
                          </a:solidFill>
                          <a:effectLst/>
                          <a:latin typeface="+mn-lt"/>
                          <a:ea typeface="+mn-ea"/>
                          <a:cs typeface="+mn-cs"/>
                        </a:rPr>
                        <a:t>$1,455,000</a:t>
                      </a: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275m x $1,900</a:t>
                      </a:r>
                    </a:p>
                    <a:p>
                      <a:pPr marL="0" marR="0" lvl="0" indent="0" algn="r" defTabSz="914400" rtl="0" eaLnBrk="1" fontAlgn="b" latinLnBrk="0" hangingPunct="1">
                        <a:lnSpc>
                          <a:spcPct val="100000"/>
                        </a:lnSpc>
                        <a:spcBef>
                          <a:spcPts val="0"/>
                        </a:spcBef>
                        <a:spcAft>
                          <a:spcPts val="0"/>
                        </a:spcAft>
                        <a:buClrTx/>
                        <a:buSzTx/>
                        <a:buFontTx/>
                        <a:buNone/>
                        <a:tabLst/>
                        <a:defRPr/>
                      </a:pPr>
                      <a:r>
                        <a:rPr lang="en-US" sz="1100" b="1" u="none" strike="noStrike" kern="1200" dirty="0">
                          <a:solidFill>
                            <a:schemeClr val="dk1"/>
                          </a:solidFill>
                          <a:effectLst/>
                          <a:latin typeface="+mn-lt"/>
                          <a:ea typeface="+mn-ea"/>
                          <a:cs typeface="+mn-cs"/>
                        </a:rPr>
                        <a:t>$522,500</a:t>
                      </a:r>
                    </a:p>
                  </a:txBody>
                  <a:tcPr marL="7620" marR="7620" marT="7620" marB="0" anchor="b"/>
                </a:tc>
                <a:tc>
                  <a:txBody>
                    <a:bodyPr/>
                    <a:lstStyle/>
                    <a:p>
                      <a:pPr algn="r" fontAlgn="b"/>
                      <a:r>
                        <a:rPr lang="en-US" sz="1100" b="1" u="none" strike="noStrike" dirty="0">
                          <a:effectLst/>
                        </a:rPr>
                        <a:t>$1,977,500</a:t>
                      </a: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341522133"/>
                  </a:ext>
                </a:extLst>
              </a:tr>
            </a:tbl>
          </a:graphicData>
        </a:graphic>
      </p:graphicFrame>
      <p:sp>
        <p:nvSpPr>
          <p:cNvPr id="2" name="TextBox 1">
            <a:extLst>
              <a:ext uri="{FF2B5EF4-FFF2-40B4-BE49-F238E27FC236}">
                <a16:creationId xmlns:a16="http://schemas.microsoft.com/office/drawing/2014/main" id="{D73A75AD-DC7E-33AD-4913-5DFC87FF1D98}"/>
              </a:ext>
            </a:extLst>
          </p:cNvPr>
          <p:cNvSpPr txBox="1"/>
          <p:nvPr/>
        </p:nvSpPr>
        <p:spPr>
          <a:xfrm>
            <a:off x="2411760" y="4553352"/>
            <a:ext cx="6624736" cy="646331"/>
          </a:xfrm>
          <a:prstGeom prst="rect">
            <a:avLst/>
          </a:prstGeom>
          <a:noFill/>
        </p:spPr>
        <p:txBody>
          <a:bodyPr wrap="square" rtlCol="0">
            <a:spAutoFit/>
          </a:bodyPr>
          <a:lstStyle/>
          <a:p>
            <a:r>
              <a:rPr lang="en-CA" sz="900" b="1" i="1" dirty="0">
                <a:solidFill>
                  <a:srgbClr val="FFFF00"/>
                </a:solidFill>
              </a:rPr>
              <a:t>Total Investment = Initial Construction + Lifecycle Costs</a:t>
            </a:r>
          </a:p>
          <a:p>
            <a:r>
              <a:rPr lang="en-CA" sz="900" b="1" i="1" dirty="0">
                <a:solidFill>
                  <a:srgbClr val="FFFF00"/>
                </a:solidFill>
              </a:rPr>
              <a:t>Initial Construction Cost Includes: Construction + Design + Contingency + General Items (i.e. Removals, Restoration, Access, Temporary Fencing, Sediment Control, etc.); does not include amenities and other minor project costs</a:t>
            </a:r>
          </a:p>
          <a:p>
            <a:r>
              <a:rPr lang="en-CA" sz="900" dirty="0">
                <a:solidFill>
                  <a:schemeClr val="bg1"/>
                </a:solidFill>
              </a:rPr>
              <a:t> </a:t>
            </a:r>
          </a:p>
        </p:txBody>
      </p:sp>
      <p:sp>
        <p:nvSpPr>
          <p:cNvPr id="6" name="Arrow: Down 5">
            <a:extLst>
              <a:ext uri="{FF2B5EF4-FFF2-40B4-BE49-F238E27FC236}">
                <a16:creationId xmlns:a16="http://schemas.microsoft.com/office/drawing/2014/main" id="{3164B588-0453-0703-275A-7CBD7168A90F}"/>
              </a:ext>
              <a:ext uri="{C183D7F6-B498-43B3-948B-1728B52AA6E4}">
                <adec:decorative xmlns:adec="http://schemas.microsoft.com/office/drawing/2017/decorative" val="1"/>
              </a:ext>
            </a:extLst>
          </p:cNvPr>
          <p:cNvSpPr/>
          <p:nvPr/>
        </p:nvSpPr>
        <p:spPr>
          <a:xfrm>
            <a:off x="7812360" y="1349566"/>
            <a:ext cx="487218" cy="13681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72752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368884"/>
          </a:xfrm>
        </p:spPr>
        <p:txBody>
          <a:bodyPr/>
          <a:lstStyle/>
          <a:p>
            <a:r>
              <a:rPr lang="en-CA" dirty="0"/>
              <a:t>Project Summary</a:t>
            </a:r>
          </a:p>
        </p:txBody>
      </p:sp>
      <p:sp>
        <p:nvSpPr>
          <p:cNvPr id="3" name="Text Placeholder 2"/>
          <p:cNvSpPr>
            <a:spLocks noGrp="1"/>
          </p:cNvSpPr>
          <p:nvPr>
            <p:ph type="body" idx="1"/>
          </p:nvPr>
        </p:nvSpPr>
        <p:spPr>
          <a:xfrm>
            <a:off x="466724" y="491116"/>
            <a:ext cx="8497764" cy="4396268"/>
          </a:xfrm>
        </p:spPr>
        <p:txBody>
          <a:bodyPr/>
          <a:lstStyle/>
          <a:p>
            <a:pPr marL="0" indent="0">
              <a:spcAft>
                <a:spcPts val="0"/>
              </a:spcAft>
              <a:buNone/>
            </a:pPr>
            <a:endParaRPr lang="en-US" sz="1500" dirty="0">
              <a:effectLst/>
              <a:latin typeface="Calibri" panose="020F0502020204030204" pitchFamily="34" charset="0"/>
            </a:endParaRPr>
          </a:p>
          <a:p>
            <a:pPr>
              <a:spcAft>
                <a:spcPts val="0"/>
              </a:spcAft>
            </a:pPr>
            <a:r>
              <a:rPr lang="en-US" sz="1500" dirty="0">
                <a:effectLst/>
                <a:latin typeface="Calibri" panose="020F0502020204030204" pitchFamily="34" charset="0"/>
              </a:rPr>
              <a:t>The existing boardwalk is in poor condition and </a:t>
            </a:r>
            <a:r>
              <a:rPr lang="en-US" sz="1500" dirty="0">
                <a:latin typeface="Calibri" panose="020F0502020204030204" pitchFamily="34" charset="0"/>
              </a:rPr>
              <a:t>must be replaced</a:t>
            </a:r>
            <a:r>
              <a:rPr lang="en-US" sz="1500" dirty="0">
                <a:effectLst/>
                <a:latin typeface="Calibri" panose="020F0502020204030204" pitchFamily="34" charset="0"/>
              </a:rPr>
              <a:t>. </a:t>
            </a:r>
          </a:p>
          <a:p>
            <a:pPr>
              <a:spcAft>
                <a:spcPts val="0"/>
              </a:spcAft>
            </a:pPr>
            <a:r>
              <a:rPr lang="en-US" sz="1500" dirty="0">
                <a:latin typeface="Calibri" panose="020F0502020204030204" pitchFamily="34" charset="0"/>
              </a:rPr>
              <a:t>Detailed design will proceed following public consultation, with removal and reconstruction of the boardwalk planned in the fall of 2023 / spring of 2024.</a:t>
            </a:r>
          </a:p>
          <a:p>
            <a:pPr>
              <a:spcAft>
                <a:spcPts val="0"/>
              </a:spcAft>
            </a:pPr>
            <a:r>
              <a:rPr lang="en-US" sz="1500" dirty="0">
                <a:latin typeface="Calibri" panose="020F0502020204030204" pitchFamily="34" charset="0"/>
              </a:rPr>
              <a:t>The location of the boardwalk will remain the same to stay within existing easements and to limit disturbance to existing vegetation </a:t>
            </a:r>
          </a:p>
          <a:p>
            <a:pPr>
              <a:spcAft>
                <a:spcPts val="0"/>
              </a:spcAft>
            </a:pPr>
            <a:r>
              <a:rPr lang="en-US" sz="1500" dirty="0">
                <a:latin typeface="Calibri" panose="020F0502020204030204" pitchFamily="34" charset="0"/>
              </a:rPr>
              <a:t>Maintenance service levels will remain the same (summer only)</a:t>
            </a:r>
          </a:p>
          <a:p>
            <a:pPr>
              <a:spcAft>
                <a:spcPts val="0"/>
              </a:spcAft>
            </a:pPr>
            <a:r>
              <a:rPr lang="en-US" sz="1500" dirty="0">
                <a:latin typeface="Calibri" panose="020F0502020204030204" pitchFamily="34" charset="0"/>
              </a:rPr>
              <a:t>$450,000 of the project will be funded by the Active Transportation Fund and the balance will be debentured</a:t>
            </a:r>
          </a:p>
          <a:p>
            <a:pPr marL="0" indent="0">
              <a:spcAft>
                <a:spcPts val="0"/>
              </a:spcAft>
              <a:buNone/>
            </a:pPr>
            <a:endParaRPr lang="en-US" sz="1500" dirty="0">
              <a:latin typeface="Calibri" panose="020F0502020204030204" pitchFamily="34" charset="0"/>
            </a:endParaRPr>
          </a:p>
          <a:p>
            <a:pPr marL="0" indent="0">
              <a:spcAft>
                <a:spcPts val="0"/>
              </a:spcAft>
              <a:buNone/>
            </a:pPr>
            <a:r>
              <a:rPr lang="en-US" sz="1500" b="1" dirty="0">
                <a:effectLst/>
                <a:latin typeface="Calibri" panose="020F0502020204030204" pitchFamily="34" charset="0"/>
              </a:rPr>
              <a:t>Plann</a:t>
            </a:r>
            <a:r>
              <a:rPr lang="en-US" sz="1500" b="1" dirty="0">
                <a:latin typeface="Calibri" panose="020F0502020204030204" pitchFamily="34" charset="0"/>
              </a:rPr>
              <a:t>ed changes for the reconstructed boardwalk:</a:t>
            </a:r>
          </a:p>
          <a:p>
            <a:pPr>
              <a:spcAft>
                <a:spcPts val="0"/>
              </a:spcAft>
            </a:pPr>
            <a:r>
              <a:rPr lang="en-US" sz="1500" dirty="0">
                <a:effectLst/>
                <a:latin typeface="Calibri" panose="020F0502020204030204" pitchFamily="34" charset="0"/>
              </a:rPr>
              <a:t>Widen from 3m to 4m</a:t>
            </a:r>
            <a:endParaRPr lang="en-US" sz="1500" dirty="0">
              <a:latin typeface="Calibri" panose="020F0502020204030204" pitchFamily="34" charset="0"/>
            </a:endParaRPr>
          </a:p>
          <a:p>
            <a:pPr>
              <a:spcAft>
                <a:spcPts val="0"/>
              </a:spcAft>
            </a:pPr>
            <a:r>
              <a:rPr lang="en-US" sz="1500" dirty="0">
                <a:latin typeface="Calibri" panose="020F0502020204030204" pitchFamily="34" charset="0"/>
              </a:rPr>
              <a:t>Accessible</a:t>
            </a:r>
            <a:r>
              <a:rPr lang="en-US" sz="1500" dirty="0">
                <a:effectLst/>
                <a:latin typeface="Calibri" panose="020F0502020204030204" pitchFamily="34" charset="0"/>
              </a:rPr>
              <a:t> curbing added to all wooden options that do not require railings</a:t>
            </a:r>
          </a:p>
          <a:p>
            <a:pPr>
              <a:spcAft>
                <a:spcPts val="0"/>
              </a:spcAft>
            </a:pPr>
            <a:r>
              <a:rPr lang="en-US" sz="1500" dirty="0">
                <a:latin typeface="Calibri" panose="020F0502020204030204" pitchFamily="34" charset="0"/>
              </a:rPr>
              <a:t>Railings added where elevated options are 0.6m above ground level as required by Ontario Building Code</a:t>
            </a:r>
            <a:endParaRPr lang="en-US" sz="1500" dirty="0">
              <a:effectLst/>
              <a:latin typeface="Calibri" panose="020F0502020204030204" pitchFamily="34" charset="0"/>
            </a:endParaRPr>
          </a:p>
          <a:p>
            <a:pPr>
              <a:spcAft>
                <a:spcPts val="0"/>
              </a:spcAft>
            </a:pPr>
            <a:r>
              <a:rPr lang="en-US" sz="1500" dirty="0">
                <a:latin typeface="Calibri" panose="020F0502020204030204" pitchFamily="34" charset="0"/>
              </a:rPr>
              <a:t>Area outside of the dynamic beach setback to be constructed at grade (wood, asphalt, or concrete)</a:t>
            </a:r>
          </a:p>
          <a:p>
            <a:pPr marL="0" indent="0">
              <a:spcAft>
                <a:spcPts val="0"/>
              </a:spcAft>
              <a:buNone/>
            </a:pPr>
            <a:endParaRPr lang="en-US" sz="1400" dirty="0">
              <a:effectLst/>
              <a:latin typeface="Calibri" panose="020F0502020204030204"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23</a:t>
            </a:fld>
            <a:endParaRPr lang="en-CA" dirty="0"/>
          </a:p>
        </p:txBody>
      </p:sp>
    </p:spTree>
    <p:extLst>
      <p:ext uri="{BB962C8B-B14F-4D97-AF65-F5344CB8AC3E}">
        <p14:creationId xmlns:p14="http://schemas.microsoft.com/office/powerpoint/2010/main" val="391809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849" y="339502"/>
            <a:ext cx="6695975" cy="912750"/>
          </a:xfrm>
        </p:spPr>
        <p:txBody>
          <a:bodyPr/>
          <a:lstStyle/>
          <a:p>
            <a:r>
              <a:rPr lang="en-CA" sz="2400" dirty="0"/>
              <a:t>Decision to be made </a:t>
            </a:r>
            <a:br>
              <a:rPr lang="en-CA" sz="2800" dirty="0"/>
            </a:br>
            <a:endParaRPr lang="en-CA" sz="2800"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24</a:t>
            </a:fld>
            <a:endParaRPr lang="en-CA" dirty="0"/>
          </a:p>
        </p:txBody>
      </p:sp>
      <p:sp>
        <p:nvSpPr>
          <p:cNvPr id="8" name="Text Placeholder 2">
            <a:extLst>
              <a:ext uri="{FF2B5EF4-FFF2-40B4-BE49-F238E27FC236}">
                <a16:creationId xmlns:a16="http://schemas.microsoft.com/office/drawing/2014/main" id="{CD82EDEB-56CC-8131-9003-A48A632702C0}"/>
              </a:ext>
            </a:extLst>
          </p:cNvPr>
          <p:cNvSpPr txBox="1">
            <a:spLocks/>
          </p:cNvSpPr>
          <p:nvPr/>
        </p:nvSpPr>
        <p:spPr>
          <a:xfrm>
            <a:off x="468313" y="1130746"/>
            <a:ext cx="8497764" cy="1940211"/>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marL="0" indent="0">
              <a:spcAft>
                <a:spcPts val="0"/>
              </a:spcAft>
              <a:buFont typeface="Arial" panose="020B0604020202020204" pitchFamily="34" charset="0"/>
              <a:buNone/>
            </a:pPr>
            <a:r>
              <a:rPr lang="en-CA" sz="2400" dirty="0"/>
              <a:t>East Portion (Outside of Dynamic Beach Area)</a:t>
            </a:r>
            <a:r>
              <a:rPr lang="en-US" sz="2400" dirty="0">
                <a:latin typeface="Calibri" panose="020F0502020204030204" pitchFamily="34" charset="0"/>
              </a:rPr>
              <a:t>:</a:t>
            </a:r>
          </a:p>
          <a:p>
            <a:pPr>
              <a:spcAft>
                <a:spcPts val="0"/>
              </a:spcAft>
            </a:pPr>
            <a:r>
              <a:rPr lang="en-US" sz="1800" dirty="0">
                <a:latin typeface="Calibri" panose="020F0502020204030204" pitchFamily="34" charset="0"/>
              </a:rPr>
              <a:t>Replace with wood at ground level (similar to existing, with addition of wood curb), OR</a:t>
            </a:r>
          </a:p>
          <a:p>
            <a:pPr>
              <a:spcAft>
                <a:spcPts val="0"/>
              </a:spcAft>
            </a:pPr>
            <a:r>
              <a:rPr lang="en-US" sz="1800" dirty="0">
                <a:latin typeface="Calibri" panose="020F0502020204030204" pitchFamily="34" charset="0"/>
              </a:rPr>
              <a:t>Replace with asphalt path at ground level, OR</a:t>
            </a:r>
          </a:p>
          <a:p>
            <a:pPr>
              <a:spcAft>
                <a:spcPts val="0"/>
              </a:spcAft>
            </a:pPr>
            <a:r>
              <a:rPr lang="en-US" sz="1800" dirty="0">
                <a:latin typeface="Calibri" panose="020F0502020204030204" pitchFamily="34" charset="0"/>
              </a:rPr>
              <a:t>Replace with concrete path at ground level</a:t>
            </a:r>
            <a:endParaRPr lang="en-US" sz="1800" dirty="0"/>
          </a:p>
          <a:p>
            <a:pPr>
              <a:spcAft>
                <a:spcPts val="0"/>
              </a:spcAft>
            </a:pPr>
            <a:endParaRPr lang="en-CA" sz="1400" dirty="0">
              <a:latin typeface="Calibri" panose="020F0502020204030204" pitchFamily="34" charset="0"/>
            </a:endParaRPr>
          </a:p>
          <a:p>
            <a:pPr marL="0" indent="0">
              <a:spcAft>
                <a:spcPts val="0"/>
              </a:spcAft>
              <a:buFont typeface="Arial" panose="020B0604020202020204" pitchFamily="34" charset="0"/>
              <a:buNone/>
            </a:pPr>
            <a:endParaRPr lang="en-US" sz="1400" dirty="0">
              <a:latin typeface="Calibri" panose="020F0502020204030204" pitchFamily="34" charset="0"/>
            </a:endParaRPr>
          </a:p>
        </p:txBody>
      </p:sp>
    </p:spTree>
    <p:extLst>
      <p:ext uri="{BB962C8B-B14F-4D97-AF65-F5344CB8AC3E}">
        <p14:creationId xmlns:p14="http://schemas.microsoft.com/office/powerpoint/2010/main" val="3078342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303498"/>
            <a:ext cx="6695975" cy="912750"/>
          </a:xfrm>
        </p:spPr>
        <p:txBody>
          <a:bodyPr/>
          <a:lstStyle/>
          <a:p>
            <a:r>
              <a:rPr lang="en-CA" sz="2400" dirty="0"/>
              <a:t>Decision to be made </a:t>
            </a:r>
            <a:br>
              <a:rPr lang="en-CA" sz="2800" dirty="0"/>
            </a:br>
            <a:endParaRPr lang="en-CA" sz="2800"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Excellence in engineering</a:t>
            </a:r>
          </a:p>
        </p:txBody>
      </p:sp>
      <p:sp>
        <p:nvSpPr>
          <p:cNvPr id="5" name="Slide Number Placeholder 4"/>
          <p:cNvSpPr>
            <a:spLocks noGrp="1"/>
          </p:cNvSpPr>
          <p:nvPr>
            <p:ph type="sldNum" sz="quarter" idx="4"/>
          </p:nvPr>
        </p:nvSpPr>
        <p:spPr/>
        <p:txBody>
          <a:bodyPr/>
          <a:lstStyle/>
          <a:p>
            <a:fld id="{39129C4F-0327-436D-A0D5-DBE8FCE0A225}" type="slidenum">
              <a:rPr lang="en-CA" smtClean="0"/>
              <a:pPr/>
              <a:t>25</a:t>
            </a:fld>
            <a:endParaRPr lang="en-CA" dirty="0"/>
          </a:p>
        </p:txBody>
      </p:sp>
      <p:sp>
        <p:nvSpPr>
          <p:cNvPr id="8" name="Text Placeholder 2">
            <a:extLst>
              <a:ext uri="{FF2B5EF4-FFF2-40B4-BE49-F238E27FC236}">
                <a16:creationId xmlns:a16="http://schemas.microsoft.com/office/drawing/2014/main" id="{CD82EDEB-56CC-8131-9003-A48A632702C0}"/>
              </a:ext>
            </a:extLst>
          </p:cNvPr>
          <p:cNvSpPr txBox="1">
            <a:spLocks/>
          </p:cNvSpPr>
          <p:nvPr/>
        </p:nvSpPr>
        <p:spPr>
          <a:xfrm>
            <a:off x="468313" y="1130746"/>
            <a:ext cx="8497764" cy="2346476"/>
          </a:xfrm>
          <a:prstGeom prst="rect">
            <a:avLst/>
          </a:prstGeom>
        </p:spPr>
        <p:txBody>
          <a:bodyPr vert="horz" wrap="square" lIns="0" tIns="0" rIns="0" bIns="0" rtlCol="0" anchor="t" anchorCtr="0">
            <a:spAutoFit/>
          </a:bodyPr>
          <a:lstStyle>
            <a:lvl1pPr marL="149225" indent="-149225" algn="l" defTabSz="914400" rtl="0" eaLnBrk="1" latinLnBrk="0" hangingPunct="1">
              <a:lnSpc>
                <a:spcPct val="120000"/>
              </a:lnSpc>
              <a:spcBef>
                <a:spcPts val="0"/>
              </a:spcBef>
              <a:spcAft>
                <a:spcPts val="600"/>
              </a:spcAft>
              <a:buClr>
                <a:schemeClr val="accent6"/>
              </a:buClr>
              <a:buFont typeface="Arial" panose="020B0604020202020204" pitchFamily="34" charset="0"/>
              <a:buChar char="•"/>
              <a:defRPr sz="2000" kern="1200">
                <a:solidFill>
                  <a:schemeClr val="bg1"/>
                </a:solidFill>
                <a:latin typeface="+mn-lt"/>
                <a:ea typeface="+mn-ea"/>
                <a:cs typeface="+mn-cs"/>
              </a:defRPr>
            </a:lvl1pPr>
            <a:lvl2pPr marL="457200" indent="0" algn="l" defTabSz="914400" rtl="0" eaLnBrk="1" latinLnBrk="0" hangingPunct="1">
              <a:lnSpc>
                <a:spcPct val="120000"/>
              </a:lnSpc>
              <a:spcBef>
                <a:spcPts val="0"/>
              </a:spcBef>
              <a:spcAft>
                <a:spcPts val="300"/>
              </a:spcAft>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0"/>
              </a:spcBef>
              <a:spcAft>
                <a:spcPts val="0"/>
              </a:spcAft>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0"/>
              </a:spcBef>
              <a:spcAft>
                <a:spcPts val="0"/>
              </a:spcAft>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marL="0" indent="0">
              <a:spcAft>
                <a:spcPts val="0"/>
              </a:spcAft>
              <a:buFont typeface="Arial" panose="020B0604020202020204" pitchFamily="34" charset="0"/>
              <a:buNone/>
            </a:pPr>
            <a:r>
              <a:rPr lang="en-CA" sz="2400" dirty="0"/>
              <a:t>West Portion (Within Dynamic Beach Area)</a:t>
            </a:r>
            <a:r>
              <a:rPr lang="en-US" sz="2400" dirty="0"/>
              <a:t>:</a:t>
            </a:r>
          </a:p>
          <a:p>
            <a:pPr>
              <a:spcAft>
                <a:spcPts val="0"/>
              </a:spcAft>
            </a:pPr>
            <a:r>
              <a:rPr lang="en-US" sz="1800" dirty="0">
                <a:latin typeface="Calibri" panose="020F0502020204030204" pitchFamily="34" charset="0"/>
                <a:cs typeface="Calibri" panose="020F0502020204030204" pitchFamily="34" charset="0"/>
              </a:rPr>
              <a:t>Replace with wood at ground level (similar to existing, with addition of wood curb), OR</a:t>
            </a:r>
          </a:p>
          <a:p>
            <a:pPr>
              <a:spcAft>
                <a:spcPts val="0"/>
              </a:spcAft>
            </a:pPr>
            <a:r>
              <a:rPr lang="en-US" sz="1800" dirty="0">
                <a:latin typeface="Calibri" panose="020F0502020204030204" pitchFamily="34" charset="0"/>
                <a:cs typeface="Calibri" panose="020F0502020204030204" pitchFamily="34" charset="0"/>
              </a:rPr>
              <a:t>Replace with wood at raised level (with wood railings) to protect the boardwalk from the impacts of dynamic beach processes, OR</a:t>
            </a:r>
          </a:p>
          <a:p>
            <a:pPr>
              <a:spcAft>
                <a:spcPts val="0"/>
              </a:spcAft>
            </a:pPr>
            <a:r>
              <a:rPr lang="en-US" sz="1800" dirty="0">
                <a:latin typeface="Calibri" panose="020F0502020204030204" pitchFamily="34" charset="0"/>
                <a:cs typeface="Calibri" panose="020F0502020204030204" pitchFamily="34" charset="0"/>
              </a:rPr>
              <a:t>Replace with composite at raised level (with metal railings) to protect the boardwalk from the impacts of dynamic beach processes</a:t>
            </a:r>
            <a:endParaRPr lang="en-CA" sz="1400" dirty="0">
              <a:latin typeface="Calibri" panose="020F0502020204030204" pitchFamily="34" charset="0"/>
            </a:endParaRPr>
          </a:p>
          <a:p>
            <a:pPr marL="0" indent="0">
              <a:spcAft>
                <a:spcPts val="0"/>
              </a:spcAft>
              <a:buFont typeface="Arial" panose="020B0604020202020204" pitchFamily="34" charset="0"/>
              <a:buNone/>
            </a:pPr>
            <a:endParaRPr lang="en-US" sz="1400" dirty="0">
              <a:latin typeface="Calibri" panose="020F0502020204030204" pitchFamily="34" charset="0"/>
            </a:endParaRPr>
          </a:p>
        </p:txBody>
      </p:sp>
    </p:spTree>
    <p:extLst>
      <p:ext uri="{BB962C8B-B14F-4D97-AF65-F5344CB8AC3E}">
        <p14:creationId xmlns:p14="http://schemas.microsoft.com/office/powerpoint/2010/main" val="2442109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t="12530" b="12530"/>
          <a:stretch/>
        </p:blipFill>
        <p:spPr>
          <a:xfrm>
            <a:off x="0" y="0"/>
            <a:ext cx="9144000" cy="5143500"/>
          </a:xfrm>
          <a:prstGeom prst="rect">
            <a:avLst/>
          </a:prstGeom>
        </p:spPr>
      </p:pic>
      <p:sp>
        <p:nvSpPr>
          <p:cNvPr id="7" name="Rectangle 8"/>
          <p:cNvSpPr/>
          <p:nvPr/>
        </p:nvSpPr>
        <p:spPr>
          <a:xfrm>
            <a:off x="-546974" y="-2903"/>
            <a:ext cx="9397158" cy="5153548"/>
          </a:xfrm>
          <a:custGeom>
            <a:avLst/>
            <a:gdLst>
              <a:gd name="connsiteX0" fmla="*/ 0 w 4536504"/>
              <a:gd name="connsiteY0" fmla="*/ 0 h 5143500"/>
              <a:gd name="connsiteX1" fmla="*/ 4536504 w 4536504"/>
              <a:gd name="connsiteY1" fmla="*/ 0 h 5143500"/>
              <a:gd name="connsiteX2" fmla="*/ 4536504 w 4536504"/>
              <a:gd name="connsiteY2" fmla="*/ 5143500 h 5143500"/>
              <a:gd name="connsiteX3" fmla="*/ 0 w 4536504"/>
              <a:gd name="connsiteY3" fmla="*/ 5143500 h 5143500"/>
              <a:gd name="connsiteX4" fmla="*/ 0 w 4536504"/>
              <a:gd name="connsiteY4" fmla="*/ 0 h 5143500"/>
              <a:gd name="connsiteX0" fmla="*/ 0 w 8199390"/>
              <a:gd name="connsiteY0" fmla="*/ 5286 h 5148786"/>
              <a:gd name="connsiteX1" fmla="*/ 8199390 w 8199390"/>
              <a:gd name="connsiteY1" fmla="*/ 0 h 5148786"/>
              <a:gd name="connsiteX2" fmla="*/ 4536504 w 8199390"/>
              <a:gd name="connsiteY2" fmla="*/ 5148786 h 5148786"/>
              <a:gd name="connsiteX3" fmla="*/ 0 w 8199390"/>
              <a:gd name="connsiteY3" fmla="*/ 5148786 h 5148786"/>
              <a:gd name="connsiteX4" fmla="*/ 0 w 8199390"/>
              <a:gd name="connsiteY4" fmla="*/ 5286 h 5148786"/>
              <a:gd name="connsiteX0" fmla="*/ 0 w 8211296"/>
              <a:gd name="connsiteY0" fmla="*/ 0 h 5143500"/>
              <a:gd name="connsiteX1" fmla="*/ 8211296 w 8211296"/>
              <a:gd name="connsiteY1" fmla="*/ 242365 h 5143500"/>
              <a:gd name="connsiteX2" fmla="*/ 4536504 w 8211296"/>
              <a:gd name="connsiteY2" fmla="*/ 5143500 h 5143500"/>
              <a:gd name="connsiteX3" fmla="*/ 0 w 8211296"/>
              <a:gd name="connsiteY3" fmla="*/ 5143500 h 5143500"/>
              <a:gd name="connsiteX4" fmla="*/ 0 w 8211296"/>
              <a:gd name="connsiteY4" fmla="*/ 0 h 5143500"/>
              <a:gd name="connsiteX0" fmla="*/ 0 w 8208915"/>
              <a:gd name="connsiteY0" fmla="*/ 2904 h 5146404"/>
              <a:gd name="connsiteX1" fmla="*/ 8208915 w 8208915"/>
              <a:gd name="connsiteY1" fmla="*/ 0 h 5146404"/>
              <a:gd name="connsiteX2" fmla="*/ 4536504 w 8208915"/>
              <a:gd name="connsiteY2" fmla="*/ 5146404 h 5146404"/>
              <a:gd name="connsiteX3" fmla="*/ 0 w 8208915"/>
              <a:gd name="connsiteY3" fmla="*/ 5146404 h 5146404"/>
              <a:gd name="connsiteX4" fmla="*/ 0 w 8208915"/>
              <a:gd name="connsiteY4" fmla="*/ 2904 h 5146404"/>
              <a:gd name="connsiteX0" fmla="*/ 0 w 8208915"/>
              <a:gd name="connsiteY0" fmla="*/ 2904 h 5148785"/>
              <a:gd name="connsiteX1" fmla="*/ 8208915 w 8208915"/>
              <a:gd name="connsiteY1" fmla="*/ 0 h 5148785"/>
              <a:gd name="connsiteX2" fmla="*/ 5262785 w 8208915"/>
              <a:gd name="connsiteY2" fmla="*/ 5148785 h 5148785"/>
              <a:gd name="connsiteX3" fmla="*/ 0 w 8208915"/>
              <a:gd name="connsiteY3" fmla="*/ 5146404 h 5148785"/>
              <a:gd name="connsiteX4" fmla="*/ 0 w 8208915"/>
              <a:gd name="connsiteY4" fmla="*/ 2904 h 5148785"/>
              <a:gd name="connsiteX0" fmla="*/ 245269 w 8454184"/>
              <a:gd name="connsiteY0" fmla="*/ 2904 h 5148785"/>
              <a:gd name="connsiteX1" fmla="*/ 8454184 w 8454184"/>
              <a:gd name="connsiteY1" fmla="*/ 0 h 5148785"/>
              <a:gd name="connsiteX2" fmla="*/ 5508054 w 8454184"/>
              <a:gd name="connsiteY2" fmla="*/ 5148785 h 5148785"/>
              <a:gd name="connsiteX3" fmla="*/ 0 w 8454184"/>
              <a:gd name="connsiteY3" fmla="*/ 5148785 h 5148785"/>
              <a:gd name="connsiteX4" fmla="*/ 245269 w 8454184"/>
              <a:gd name="connsiteY4" fmla="*/ 2904 h 5148785"/>
              <a:gd name="connsiteX0" fmla="*/ 2851045 w 8454184"/>
              <a:gd name="connsiteY0" fmla="*/ 29332 h 5148785"/>
              <a:gd name="connsiteX1" fmla="*/ 8454184 w 8454184"/>
              <a:gd name="connsiteY1" fmla="*/ 0 h 5148785"/>
              <a:gd name="connsiteX2" fmla="*/ 5508054 w 8454184"/>
              <a:gd name="connsiteY2" fmla="*/ 5148785 h 5148785"/>
              <a:gd name="connsiteX3" fmla="*/ 0 w 8454184"/>
              <a:gd name="connsiteY3" fmla="*/ 5148785 h 5148785"/>
              <a:gd name="connsiteX4" fmla="*/ 2851045 w 8454184"/>
              <a:gd name="connsiteY4" fmla="*/ 29332 h 5148785"/>
              <a:gd name="connsiteX0" fmla="*/ 2946185 w 8454184"/>
              <a:gd name="connsiteY0" fmla="*/ 0 h 5156452"/>
              <a:gd name="connsiteX1" fmla="*/ 8454184 w 8454184"/>
              <a:gd name="connsiteY1" fmla="*/ 7667 h 5156452"/>
              <a:gd name="connsiteX2" fmla="*/ 5508054 w 8454184"/>
              <a:gd name="connsiteY2" fmla="*/ 5156452 h 5156452"/>
              <a:gd name="connsiteX3" fmla="*/ 0 w 8454184"/>
              <a:gd name="connsiteY3" fmla="*/ 5156452 h 5156452"/>
              <a:gd name="connsiteX4" fmla="*/ 2946185 w 8454184"/>
              <a:gd name="connsiteY4" fmla="*/ 0 h 5156452"/>
              <a:gd name="connsiteX0" fmla="*/ 3131922 w 8454184"/>
              <a:gd name="connsiteY0" fmla="*/ 201884 h 5148785"/>
              <a:gd name="connsiteX1" fmla="*/ 8454184 w 8454184"/>
              <a:gd name="connsiteY1" fmla="*/ 0 h 5148785"/>
              <a:gd name="connsiteX2" fmla="*/ 5508054 w 8454184"/>
              <a:gd name="connsiteY2" fmla="*/ 5148785 h 5148785"/>
              <a:gd name="connsiteX3" fmla="*/ 0 w 8454184"/>
              <a:gd name="connsiteY3" fmla="*/ 5148785 h 5148785"/>
              <a:gd name="connsiteX4" fmla="*/ 3131922 w 8454184"/>
              <a:gd name="connsiteY4" fmla="*/ 201884 h 5148785"/>
              <a:gd name="connsiteX0" fmla="*/ 2936659 w 8454184"/>
              <a:gd name="connsiteY0" fmla="*/ 1859 h 5148785"/>
              <a:gd name="connsiteX1" fmla="*/ 8454184 w 8454184"/>
              <a:gd name="connsiteY1" fmla="*/ 0 h 5148785"/>
              <a:gd name="connsiteX2" fmla="*/ 5508054 w 8454184"/>
              <a:gd name="connsiteY2" fmla="*/ 5148785 h 5148785"/>
              <a:gd name="connsiteX3" fmla="*/ 0 w 8454184"/>
              <a:gd name="connsiteY3" fmla="*/ 5148785 h 5148785"/>
              <a:gd name="connsiteX4" fmla="*/ 2936659 w 8454184"/>
              <a:gd name="connsiteY4" fmla="*/ 1859 h 5148785"/>
              <a:gd name="connsiteX0" fmla="*/ 2069884 w 8454184"/>
              <a:gd name="connsiteY0" fmla="*/ 1859 h 5148785"/>
              <a:gd name="connsiteX1" fmla="*/ 8454184 w 8454184"/>
              <a:gd name="connsiteY1" fmla="*/ 0 h 5148785"/>
              <a:gd name="connsiteX2" fmla="*/ 5508054 w 8454184"/>
              <a:gd name="connsiteY2" fmla="*/ 5148785 h 5148785"/>
              <a:gd name="connsiteX3" fmla="*/ 0 w 8454184"/>
              <a:gd name="connsiteY3" fmla="*/ 5148785 h 5148785"/>
              <a:gd name="connsiteX4" fmla="*/ 2069884 w 8454184"/>
              <a:gd name="connsiteY4" fmla="*/ 1859 h 5148785"/>
              <a:gd name="connsiteX0" fmla="*/ 2984284 w 9368584"/>
              <a:gd name="connsiteY0" fmla="*/ 1859 h 5148785"/>
              <a:gd name="connsiteX1" fmla="*/ 9368584 w 9368584"/>
              <a:gd name="connsiteY1" fmla="*/ 0 h 5148785"/>
              <a:gd name="connsiteX2" fmla="*/ 6422454 w 9368584"/>
              <a:gd name="connsiteY2" fmla="*/ 5148785 h 5148785"/>
              <a:gd name="connsiteX3" fmla="*/ 0 w 9368584"/>
              <a:gd name="connsiteY3" fmla="*/ 5148785 h 5148785"/>
              <a:gd name="connsiteX4" fmla="*/ 2984284 w 9368584"/>
              <a:gd name="connsiteY4" fmla="*/ 1859 h 5148785"/>
              <a:gd name="connsiteX0" fmla="*/ 3012859 w 9397159"/>
              <a:gd name="connsiteY0" fmla="*/ 1859 h 5148785"/>
              <a:gd name="connsiteX1" fmla="*/ 9397159 w 9397159"/>
              <a:gd name="connsiteY1" fmla="*/ 0 h 5148785"/>
              <a:gd name="connsiteX2" fmla="*/ 6451029 w 9397159"/>
              <a:gd name="connsiteY2" fmla="*/ 5148785 h 5148785"/>
              <a:gd name="connsiteX3" fmla="*/ 0 w 9397159"/>
              <a:gd name="connsiteY3" fmla="*/ 5136879 h 5148785"/>
              <a:gd name="connsiteX4" fmla="*/ 3012859 w 9397159"/>
              <a:gd name="connsiteY4" fmla="*/ 1859 h 5148785"/>
              <a:gd name="connsiteX0" fmla="*/ 3077153 w 9461453"/>
              <a:gd name="connsiteY0" fmla="*/ 1859 h 5148785"/>
              <a:gd name="connsiteX1" fmla="*/ 9461453 w 9461453"/>
              <a:gd name="connsiteY1" fmla="*/ 0 h 5148785"/>
              <a:gd name="connsiteX2" fmla="*/ 6515323 w 9461453"/>
              <a:gd name="connsiteY2" fmla="*/ 5148785 h 5148785"/>
              <a:gd name="connsiteX3" fmla="*/ 0 w 9461453"/>
              <a:gd name="connsiteY3" fmla="*/ 5148785 h 5148785"/>
              <a:gd name="connsiteX4" fmla="*/ 3077153 w 9461453"/>
              <a:gd name="connsiteY4" fmla="*/ 1859 h 5148785"/>
              <a:gd name="connsiteX0" fmla="*/ 3027146 w 9411446"/>
              <a:gd name="connsiteY0" fmla="*/ 1859 h 5148785"/>
              <a:gd name="connsiteX1" fmla="*/ 9411446 w 9411446"/>
              <a:gd name="connsiteY1" fmla="*/ 0 h 5148785"/>
              <a:gd name="connsiteX2" fmla="*/ 6465316 w 9411446"/>
              <a:gd name="connsiteY2" fmla="*/ 5148785 h 5148785"/>
              <a:gd name="connsiteX3" fmla="*/ 0 w 9411446"/>
              <a:gd name="connsiteY3" fmla="*/ 5148785 h 5148785"/>
              <a:gd name="connsiteX4" fmla="*/ 3027146 w 9411446"/>
              <a:gd name="connsiteY4" fmla="*/ 1859 h 5148785"/>
              <a:gd name="connsiteX0" fmla="*/ 2965233 w 9411446"/>
              <a:gd name="connsiteY0" fmla="*/ 6622 h 5148785"/>
              <a:gd name="connsiteX1" fmla="*/ 9411446 w 9411446"/>
              <a:gd name="connsiteY1" fmla="*/ 0 h 5148785"/>
              <a:gd name="connsiteX2" fmla="*/ 6465316 w 9411446"/>
              <a:gd name="connsiteY2" fmla="*/ 5148785 h 5148785"/>
              <a:gd name="connsiteX3" fmla="*/ 0 w 9411446"/>
              <a:gd name="connsiteY3" fmla="*/ 5148785 h 5148785"/>
              <a:gd name="connsiteX4" fmla="*/ 2965233 w 9411446"/>
              <a:gd name="connsiteY4" fmla="*/ 6622 h 5148785"/>
              <a:gd name="connsiteX0" fmla="*/ 2950945 w 9397158"/>
              <a:gd name="connsiteY0" fmla="*/ 6622 h 5153548"/>
              <a:gd name="connsiteX1" fmla="*/ 9397158 w 9397158"/>
              <a:gd name="connsiteY1" fmla="*/ 0 h 5153548"/>
              <a:gd name="connsiteX2" fmla="*/ 6451028 w 9397158"/>
              <a:gd name="connsiteY2" fmla="*/ 5148785 h 5153548"/>
              <a:gd name="connsiteX3" fmla="*/ 0 w 9397158"/>
              <a:gd name="connsiteY3" fmla="*/ 5153548 h 5153548"/>
              <a:gd name="connsiteX4" fmla="*/ 2950945 w 9397158"/>
              <a:gd name="connsiteY4" fmla="*/ 6622 h 5153548"/>
              <a:gd name="connsiteX0" fmla="*/ 3041432 w 9397158"/>
              <a:gd name="connsiteY0" fmla="*/ 0 h 5158832"/>
              <a:gd name="connsiteX1" fmla="*/ 9397158 w 9397158"/>
              <a:gd name="connsiteY1" fmla="*/ 5284 h 5158832"/>
              <a:gd name="connsiteX2" fmla="*/ 6451028 w 9397158"/>
              <a:gd name="connsiteY2" fmla="*/ 5154069 h 5158832"/>
              <a:gd name="connsiteX3" fmla="*/ 0 w 9397158"/>
              <a:gd name="connsiteY3" fmla="*/ 5158832 h 5158832"/>
              <a:gd name="connsiteX4" fmla="*/ 3041432 w 9397158"/>
              <a:gd name="connsiteY4" fmla="*/ 0 h 5158832"/>
              <a:gd name="connsiteX0" fmla="*/ 2958088 w 9397158"/>
              <a:gd name="connsiteY0" fmla="*/ 1860 h 5153548"/>
              <a:gd name="connsiteX1" fmla="*/ 9397158 w 9397158"/>
              <a:gd name="connsiteY1" fmla="*/ 0 h 5153548"/>
              <a:gd name="connsiteX2" fmla="*/ 6451028 w 9397158"/>
              <a:gd name="connsiteY2" fmla="*/ 5148785 h 5153548"/>
              <a:gd name="connsiteX3" fmla="*/ 0 w 9397158"/>
              <a:gd name="connsiteY3" fmla="*/ 5153548 h 5153548"/>
              <a:gd name="connsiteX4" fmla="*/ 2958088 w 9397158"/>
              <a:gd name="connsiteY4" fmla="*/ 1860 h 515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7158" h="5153548">
                <a:moveTo>
                  <a:pt x="2958088" y="1860"/>
                </a:moveTo>
                <a:lnTo>
                  <a:pt x="9397158" y="0"/>
                </a:lnTo>
                <a:lnTo>
                  <a:pt x="6451028" y="5148785"/>
                </a:lnTo>
                <a:lnTo>
                  <a:pt x="0" y="5153548"/>
                </a:lnTo>
                <a:lnTo>
                  <a:pt x="2958088" y="18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4211" y="2187868"/>
            <a:ext cx="1153853" cy="771799"/>
          </a:xfrm>
          <a:prstGeom prst="rect">
            <a:avLst/>
          </a:prstGeom>
        </p:spPr>
      </p:pic>
    </p:spTree>
    <p:extLst>
      <p:ext uri="{BB962C8B-B14F-4D97-AF65-F5344CB8AC3E}">
        <p14:creationId xmlns:p14="http://schemas.microsoft.com/office/powerpoint/2010/main" val="1081994152"/>
      </p:ext>
    </p:extLst>
  </p:cSld>
  <p:clrMapOvr>
    <a:masterClrMapping/>
  </p:clrMapOvr>
</p:sld>
</file>

<file path=ppt/theme/theme1.xml><?xml version="1.0" encoding="utf-8"?>
<a:theme xmlns:a="http://schemas.openxmlformats.org/drawingml/2006/main" name="Office Theme">
  <a:themeElements>
    <a:clrScheme name="CIMA+">
      <a:dk1>
        <a:srgbClr val="51595B"/>
      </a:dk1>
      <a:lt1>
        <a:sysClr val="window" lastClr="FFFFFF"/>
      </a:lt1>
      <a:dk2>
        <a:srgbClr val="84BD00"/>
      </a:dk2>
      <a:lt2>
        <a:srgbClr val="D5D6D2"/>
      </a:lt2>
      <a:accent1>
        <a:srgbClr val="3FCFD5"/>
      </a:accent1>
      <a:accent2>
        <a:srgbClr val="E1CD00"/>
      </a:accent2>
      <a:accent3>
        <a:srgbClr val="722EA5"/>
      </a:accent3>
      <a:accent4>
        <a:srgbClr val="98C944"/>
      </a:accent4>
      <a:accent5>
        <a:srgbClr val="DC5034"/>
      </a:accent5>
      <a:accent6>
        <a:srgbClr val="A6A8AA"/>
      </a:accent6>
      <a:hlink>
        <a:srgbClr val="0070C0"/>
      </a:hlink>
      <a:folHlink>
        <a:srgbClr val="51595B"/>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FA69160-ABC2-49DF-BF3C-377EA3CFD0BE}" vid="{FA216451-486F-46E3-8AB4-F33C505DAB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C14-0430 Boardwalk Replacement</Template>
  <TotalTime>12852</TotalTime>
  <Words>3672</Words>
  <Application>Microsoft Office PowerPoint</Application>
  <PresentationFormat>On-screen Show (16:9)</PresentationFormat>
  <Paragraphs>620</Paragraphs>
  <Slides>26</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 Cobourg Waterfront Boardwalk Replacement</vt:lpstr>
      <vt:lpstr>Project Area</vt:lpstr>
      <vt:lpstr>Project Background</vt:lpstr>
      <vt:lpstr>Boardwalk Information</vt:lpstr>
      <vt:lpstr>Boardwalk Information</vt:lpstr>
      <vt:lpstr>Project Area – Natural conditions</vt:lpstr>
      <vt:lpstr>Work to date</vt:lpstr>
      <vt:lpstr>Work to date</vt:lpstr>
      <vt:lpstr>Ganaraska Region Conservation Authority (GRCA) Lake Ontario Shoreline Management Plan Hazard Mapping </vt:lpstr>
      <vt:lpstr>Lake Ontario Shoreline Management Plan (November 5, 2020, Zuzek inc.) </vt:lpstr>
      <vt:lpstr>Summary of Option Combinations and Costs</vt:lpstr>
      <vt:lpstr>Option        Replace Similar to Existing  </vt:lpstr>
      <vt:lpstr>Option      and      for West Portion of Boardwalk</vt:lpstr>
      <vt:lpstr>Options      and      for West Portion of Boardwalk</vt:lpstr>
      <vt:lpstr>Option       and       for East Portion of Boardwalk </vt:lpstr>
      <vt:lpstr>PowerPoint Presentation</vt:lpstr>
      <vt:lpstr>Boardwalk Options – Additional Amenities:</vt:lpstr>
      <vt:lpstr>Conceptual Design of Elevated Boardwalk in combination with at-grade Boardwalk / Path</vt:lpstr>
      <vt:lpstr>Lifecycle Costs - Options for East Portion (Outside of Dynamic Beach Area)</vt:lpstr>
      <vt:lpstr>Lifecycle Costs - Options for West Portion (Within Dynamic Beach Area)</vt:lpstr>
      <vt:lpstr>Lifecycle Cost Comparison for 1m Length of Each Material</vt:lpstr>
      <vt:lpstr>Lifecycle Cost Comparison over 75 years for Each Option</vt:lpstr>
      <vt:lpstr>Project Summary</vt:lpstr>
      <vt:lpstr>Decision to be made  </vt:lpstr>
      <vt:lpstr>Decision to be made  </vt:lpstr>
      <vt:lpstr>PowerPoint Presentation</vt:lpstr>
    </vt:vector>
  </TitlesOfParts>
  <Company>Cima+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Cobourg Waterfront Boardwalk Replacement</dc:title>
  <dc:creator>Peter Brocks</dc:creator>
  <cp:lastModifiedBy>Kara Euale</cp:lastModifiedBy>
  <cp:revision>70</cp:revision>
  <cp:lastPrinted>2023-05-24T14:26:51Z</cp:lastPrinted>
  <dcterms:created xsi:type="dcterms:W3CDTF">2021-08-06T02:11:32Z</dcterms:created>
  <dcterms:modified xsi:type="dcterms:W3CDTF">2023-05-24T19:54:29Z</dcterms:modified>
</cp:coreProperties>
</file>